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vml" ContentType="application/vnd.openxmlformats-officedocument.vmlDrawing"/>
  <Override PartName="/ppt/diagrams/data3.xml" ContentType="application/vnd.openxmlformats-officedocument.drawingml.diagramData+xml"/>
  <Override PartName="/ppt/diagrams/colors5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7" r:id="rId2"/>
    <p:sldId id="258" r:id="rId3"/>
    <p:sldId id="265" r:id="rId4"/>
    <p:sldId id="266" r:id="rId5"/>
    <p:sldId id="263" r:id="rId6"/>
    <p:sldId id="291" r:id="rId7"/>
    <p:sldId id="271" r:id="rId8"/>
    <p:sldId id="270" r:id="rId9"/>
    <p:sldId id="292" r:id="rId10"/>
    <p:sldId id="293" r:id="rId11"/>
    <p:sldId id="272" r:id="rId12"/>
    <p:sldId id="273" r:id="rId13"/>
    <p:sldId id="274" r:id="rId14"/>
    <p:sldId id="277" r:id="rId15"/>
    <p:sldId id="278" r:id="rId16"/>
    <p:sldId id="286" r:id="rId17"/>
    <p:sldId id="289" r:id="rId18"/>
    <p:sldId id="287" r:id="rId19"/>
    <p:sldId id="288" r:id="rId20"/>
    <p:sldId id="279" r:id="rId21"/>
    <p:sldId id="280" r:id="rId22"/>
    <p:sldId id="281" r:id="rId23"/>
    <p:sldId id="282" r:id="rId24"/>
    <p:sldId id="283" r:id="rId25"/>
    <p:sldId id="284" r:id="rId26"/>
    <p:sldId id="261" r:id="rId27"/>
    <p:sldId id="260" r:id="rId28"/>
    <p:sldId id="259" r:id="rId29"/>
    <p:sldId id="285" r:id="rId30"/>
    <p:sldId id="29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9" autoAdjust="0"/>
    <p:restoredTop sz="94660" autoAdjust="0"/>
  </p:normalViewPr>
  <p:slideViewPr>
    <p:cSldViewPr>
      <p:cViewPr varScale="1">
        <p:scale>
          <a:sx n="55" d="100"/>
          <a:sy n="55" d="100"/>
        </p:scale>
        <p:origin x="-9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64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61F545-DB6F-4C0E-A076-6BB52ABE1E06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85E1B6B-DD69-44B8-B416-AF17B3B1A87B}">
      <dgm:prSet phldrT="[Texto]"/>
      <dgm:spPr/>
      <dgm:t>
        <a:bodyPr/>
        <a:lstStyle/>
        <a:p>
          <a:r>
            <a:rPr lang="es-ES" dirty="0" smtClean="0"/>
            <a:t>CODU</a:t>
          </a:r>
          <a:endParaRPr lang="es-ES" dirty="0"/>
        </a:p>
      </dgm:t>
    </dgm:pt>
    <dgm:pt modelId="{0A75E142-89E8-4BE4-ACC1-8941750A1C9A}" type="parTrans" cxnId="{8BE7F2EB-8B9D-4B1D-AAF6-2A5824D2D9D1}">
      <dgm:prSet/>
      <dgm:spPr/>
      <dgm:t>
        <a:bodyPr/>
        <a:lstStyle/>
        <a:p>
          <a:endParaRPr lang="es-ES"/>
        </a:p>
      </dgm:t>
    </dgm:pt>
    <dgm:pt modelId="{59F1B399-A877-46CC-B7AD-7D4511217C29}" type="sibTrans" cxnId="{8BE7F2EB-8B9D-4B1D-AAF6-2A5824D2D9D1}">
      <dgm:prSet/>
      <dgm:spPr/>
      <dgm:t>
        <a:bodyPr/>
        <a:lstStyle/>
        <a:p>
          <a:endParaRPr lang="es-ES"/>
        </a:p>
      </dgm:t>
    </dgm:pt>
    <dgm:pt modelId="{0A45BDF9-4A19-4E6B-B77E-B64817C9F98B}">
      <dgm:prSet phldrT="[Texto]"/>
      <dgm:spPr/>
      <dgm:t>
        <a:bodyPr/>
        <a:lstStyle/>
        <a:p>
          <a:r>
            <a:rPr lang="pt-PT" noProof="0" dirty="0" smtClean="0"/>
            <a:t>Não </a:t>
          </a:r>
          <a:r>
            <a:rPr lang="pt-PT" noProof="0" dirty="0" smtClean="0"/>
            <a:t>só pelos </a:t>
          </a:r>
          <a:r>
            <a:rPr lang="pt-PT" noProof="0" dirty="0" smtClean="0"/>
            <a:t>Bombeiros</a:t>
          </a:r>
          <a:endParaRPr lang="pt-PT" noProof="0" dirty="0"/>
        </a:p>
      </dgm:t>
    </dgm:pt>
    <dgm:pt modelId="{10606E1A-5AC8-4CA5-8855-0625F4805CFA}" type="parTrans" cxnId="{2CB9B7BA-CF62-4ADA-A283-14268FEE441D}">
      <dgm:prSet/>
      <dgm:spPr/>
      <dgm:t>
        <a:bodyPr/>
        <a:lstStyle/>
        <a:p>
          <a:endParaRPr lang="es-ES"/>
        </a:p>
      </dgm:t>
    </dgm:pt>
    <dgm:pt modelId="{6652A02E-D13F-4AB6-AD42-3619B58116AB}" type="sibTrans" cxnId="{2CB9B7BA-CF62-4ADA-A283-14268FEE441D}">
      <dgm:prSet/>
      <dgm:spPr/>
      <dgm:t>
        <a:bodyPr/>
        <a:lstStyle/>
        <a:p>
          <a:endParaRPr lang="es-ES"/>
        </a:p>
      </dgm:t>
    </dgm:pt>
    <dgm:pt modelId="{3691A347-2679-419F-9B3D-8675125BFE2E}">
      <dgm:prSet phldrT="[Texto]"/>
      <dgm:spPr/>
      <dgm:t>
        <a:bodyPr/>
        <a:lstStyle/>
        <a:p>
          <a:r>
            <a:rPr lang="pt-PT" noProof="0" dirty="0" smtClean="0"/>
            <a:t>Pagamentos</a:t>
          </a:r>
        </a:p>
        <a:p>
          <a:r>
            <a:rPr lang="pt-PT" noProof="0" dirty="0" smtClean="0"/>
            <a:t>às Farmácias</a:t>
          </a:r>
          <a:endParaRPr lang="pt-PT" noProof="0" dirty="0"/>
        </a:p>
      </dgm:t>
    </dgm:pt>
    <dgm:pt modelId="{A0F4E123-B74C-4F5D-AC6C-871CE29325CF}" type="parTrans" cxnId="{5499567A-DE1A-4413-A48D-B0E9B0ADBF57}">
      <dgm:prSet/>
      <dgm:spPr/>
      <dgm:t>
        <a:bodyPr/>
        <a:lstStyle/>
        <a:p>
          <a:endParaRPr lang="es-ES"/>
        </a:p>
      </dgm:t>
    </dgm:pt>
    <dgm:pt modelId="{03C12EFD-255E-4EE5-88C5-E275DDCDEC16}" type="sibTrans" cxnId="{5499567A-DE1A-4413-A48D-B0E9B0ADBF57}">
      <dgm:prSet/>
      <dgm:spPr/>
      <dgm:t>
        <a:bodyPr/>
        <a:lstStyle/>
        <a:p>
          <a:endParaRPr lang="es-ES"/>
        </a:p>
      </dgm:t>
    </dgm:pt>
    <dgm:pt modelId="{93336635-CF17-4649-95AF-5A9482014AE0}">
      <dgm:prSet phldrT="[Texto]"/>
      <dgm:spPr/>
      <dgm:t>
        <a:bodyPr/>
        <a:lstStyle/>
        <a:p>
          <a:r>
            <a:rPr lang="pt-PT" noProof="0" dirty="0" smtClean="0"/>
            <a:t>Não </a:t>
          </a:r>
          <a:r>
            <a:rPr lang="pt-PT" noProof="0" dirty="0" smtClean="0"/>
            <a:t>só pela </a:t>
          </a:r>
          <a:r>
            <a:rPr lang="es-ES" dirty="0" smtClean="0"/>
            <a:t>ANF</a:t>
          </a:r>
          <a:endParaRPr lang="es-ES" dirty="0"/>
        </a:p>
      </dgm:t>
    </dgm:pt>
    <dgm:pt modelId="{C110A6B9-9D80-4F75-B92F-0B60C7D32732}" type="parTrans" cxnId="{135AC10C-ED75-4DC7-9953-F2A2F4D27F39}">
      <dgm:prSet/>
      <dgm:spPr/>
      <dgm:t>
        <a:bodyPr/>
        <a:lstStyle/>
        <a:p>
          <a:endParaRPr lang="es-ES"/>
        </a:p>
      </dgm:t>
    </dgm:pt>
    <dgm:pt modelId="{B6F162AB-544C-4B3F-9B5A-9FB49A10F9D9}" type="sibTrans" cxnId="{135AC10C-ED75-4DC7-9953-F2A2F4D27F39}">
      <dgm:prSet/>
      <dgm:spPr/>
      <dgm:t>
        <a:bodyPr/>
        <a:lstStyle/>
        <a:p>
          <a:endParaRPr lang="es-ES"/>
        </a:p>
      </dgm:t>
    </dgm:pt>
    <dgm:pt modelId="{D1ADA6B6-CB6B-46FA-A5D1-09A8F19DEA4F}">
      <dgm:prSet phldrT="[Texto]"/>
      <dgm:spPr/>
      <dgm:t>
        <a:bodyPr/>
        <a:lstStyle/>
        <a:p>
          <a:r>
            <a:rPr lang="pt-PT" noProof="0" dirty="0" smtClean="0"/>
            <a:t>Construção e Gestão de Hospitais</a:t>
          </a:r>
          <a:endParaRPr lang="pt-PT" noProof="0" dirty="0"/>
        </a:p>
      </dgm:t>
    </dgm:pt>
    <dgm:pt modelId="{71F69FC2-70FE-4AB3-8113-11E47D6F79F9}" type="parTrans" cxnId="{5DFC4368-8A6B-459C-BE40-453051104FA6}">
      <dgm:prSet/>
      <dgm:spPr/>
      <dgm:t>
        <a:bodyPr/>
        <a:lstStyle/>
        <a:p>
          <a:endParaRPr lang="es-ES"/>
        </a:p>
      </dgm:t>
    </dgm:pt>
    <dgm:pt modelId="{67E1C4AE-671E-49A7-8235-64C872DC305F}" type="sibTrans" cxnId="{5DFC4368-8A6B-459C-BE40-453051104FA6}">
      <dgm:prSet/>
      <dgm:spPr/>
      <dgm:t>
        <a:bodyPr/>
        <a:lstStyle/>
        <a:p>
          <a:endParaRPr lang="es-ES"/>
        </a:p>
      </dgm:t>
    </dgm:pt>
    <dgm:pt modelId="{DE5BD6DF-E6D1-4351-A5B2-31AE4FB6B721}">
      <dgm:prSet phldrT="[Texto]"/>
      <dgm:spPr/>
      <dgm:t>
        <a:bodyPr/>
        <a:lstStyle/>
        <a:p>
          <a:r>
            <a:rPr lang="pt-PT" noProof="0" dirty="0" smtClean="0"/>
            <a:t>Não entregue </a:t>
          </a:r>
          <a:r>
            <a:rPr lang="pt-PT" noProof="0" dirty="0" smtClean="0"/>
            <a:t>só aos privados</a:t>
          </a:r>
          <a:endParaRPr lang="pt-PT" noProof="0" dirty="0"/>
        </a:p>
      </dgm:t>
    </dgm:pt>
    <dgm:pt modelId="{1D8DFA41-19D1-48CD-8E19-8A0E70552E8A}" type="parTrans" cxnId="{715A11B5-5693-41D9-A256-149C6A101006}">
      <dgm:prSet/>
      <dgm:spPr/>
      <dgm:t>
        <a:bodyPr/>
        <a:lstStyle/>
        <a:p>
          <a:endParaRPr lang="es-ES"/>
        </a:p>
      </dgm:t>
    </dgm:pt>
    <dgm:pt modelId="{A2C4D2C0-E1C0-4211-ACC6-29A707C11632}" type="sibTrans" cxnId="{715A11B5-5693-41D9-A256-149C6A101006}">
      <dgm:prSet/>
      <dgm:spPr/>
      <dgm:t>
        <a:bodyPr/>
        <a:lstStyle/>
        <a:p>
          <a:endParaRPr lang="es-ES"/>
        </a:p>
      </dgm:t>
    </dgm:pt>
    <dgm:pt modelId="{55F14E01-471F-480A-9C8E-B8408CBC12B5}" type="pres">
      <dgm:prSet presAssocID="{8361F545-DB6F-4C0E-A076-6BB52ABE1E0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289E049-4FED-4046-A3E9-07074BF13580}" type="pres">
      <dgm:prSet presAssocID="{E85E1B6B-DD69-44B8-B416-AF17B3B1A87B}" presName="circle1" presStyleLbl="node1" presStyleIdx="0" presStyleCnt="3"/>
      <dgm:spPr/>
    </dgm:pt>
    <dgm:pt modelId="{578CBE18-0F71-4223-9AA1-03E5E5EFFDED}" type="pres">
      <dgm:prSet presAssocID="{E85E1B6B-DD69-44B8-B416-AF17B3B1A87B}" presName="space" presStyleCnt="0"/>
      <dgm:spPr/>
    </dgm:pt>
    <dgm:pt modelId="{1DD58C8B-9718-4441-B283-47DF87EDBF5B}" type="pres">
      <dgm:prSet presAssocID="{E85E1B6B-DD69-44B8-B416-AF17B3B1A87B}" presName="rect1" presStyleLbl="alignAcc1" presStyleIdx="0" presStyleCnt="3"/>
      <dgm:spPr/>
      <dgm:t>
        <a:bodyPr/>
        <a:lstStyle/>
        <a:p>
          <a:endParaRPr lang="es-ES"/>
        </a:p>
      </dgm:t>
    </dgm:pt>
    <dgm:pt modelId="{8A927BAC-F243-4A9A-84D5-FD9AE8F39D36}" type="pres">
      <dgm:prSet presAssocID="{3691A347-2679-419F-9B3D-8675125BFE2E}" presName="vertSpace2" presStyleLbl="node1" presStyleIdx="0" presStyleCnt="3"/>
      <dgm:spPr/>
    </dgm:pt>
    <dgm:pt modelId="{AF8B8DF6-3106-42A9-BA89-2E367BB3E3F0}" type="pres">
      <dgm:prSet presAssocID="{3691A347-2679-419F-9B3D-8675125BFE2E}" presName="circle2" presStyleLbl="node1" presStyleIdx="1" presStyleCnt="3"/>
      <dgm:spPr/>
    </dgm:pt>
    <dgm:pt modelId="{18B14376-A033-4BD0-AAD1-C0BBBDAC81B5}" type="pres">
      <dgm:prSet presAssocID="{3691A347-2679-419F-9B3D-8675125BFE2E}" presName="rect2" presStyleLbl="alignAcc1" presStyleIdx="1" presStyleCnt="3"/>
      <dgm:spPr/>
      <dgm:t>
        <a:bodyPr/>
        <a:lstStyle/>
        <a:p>
          <a:endParaRPr lang="es-ES"/>
        </a:p>
      </dgm:t>
    </dgm:pt>
    <dgm:pt modelId="{C58A0AA5-D0B9-45DC-9A96-66B4EFEACE2D}" type="pres">
      <dgm:prSet presAssocID="{D1ADA6B6-CB6B-46FA-A5D1-09A8F19DEA4F}" presName="vertSpace3" presStyleLbl="node1" presStyleIdx="1" presStyleCnt="3"/>
      <dgm:spPr/>
    </dgm:pt>
    <dgm:pt modelId="{8F9C74DA-F11E-494C-92F6-ED501105331E}" type="pres">
      <dgm:prSet presAssocID="{D1ADA6B6-CB6B-46FA-A5D1-09A8F19DEA4F}" presName="circle3" presStyleLbl="node1" presStyleIdx="2" presStyleCnt="3"/>
      <dgm:spPr/>
    </dgm:pt>
    <dgm:pt modelId="{B13A3665-1C6D-4161-A123-BD289E1CE96F}" type="pres">
      <dgm:prSet presAssocID="{D1ADA6B6-CB6B-46FA-A5D1-09A8F19DEA4F}" presName="rect3" presStyleLbl="alignAcc1" presStyleIdx="2" presStyleCnt="3"/>
      <dgm:spPr/>
      <dgm:t>
        <a:bodyPr/>
        <a:lstStyle/>
        <a:p>
          <a:endParaRPr lang="es-ES"/>
        </a:p>
      </dgm:t>
    </dgm:pt>
    <dgm:pt modelId="{D8CC5856-4368-406B-A836-92ADE73BAD1E}" type="pres">
      <dgm:prSet presAssocID="{E85E1B6B-DD69-44B8-B416-AF17B3B1A87B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018F197-B151-4ACC-A62B-D4B148B91FA4}" type="pres">
      <dgm:prSet presAssocID="{E85E1B6B-DD69-44B8-B416-AF17B3B1A87B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85B2D4D-1A98-489D-A53E-68C5B9380DB8}" type="pres">
      <dgm:prSet presAssocID="{3691A347-2679-419F-9B3D-8675125BFE2E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F586F20-CA34-448C-A25A-E9AEA7A48F4B}" type="pres">
      <dgm:prSet presAssocID="{3691A347-2679-419F-9B3D-8675125BFE2E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F6AB211-7514-47B3-9C96-621F436D7155}" type="pres">
      <dgm:prSet presAssocID="{D1ADA6B6-CB6B-46FA-A5D1-09A8F19DEA4F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F438D49-0EC6-4360-91DE-667C06B53341}" type="pres">
      <dgm:prSet presAssocID="{D1ADA6B6-CB6B-46FA-A5D1-09A8F19DEA4F}" presName="rect3ChTx" presStyleLbl="alignAcc1" presStyleIdx="2" presStyleCnt="3" custScaleX="10535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CB683BA-7927-4FB7-B3ED-A27BA21EC588}" type="presOf" srcId="{8361F545-DB6F-4C0E-A076-6BB52ABE1E06}" destId="{55F14E01-471F-480A-9C8E-B8408CBC12B5}" srcOrd="0" destOrd="0" presId="urn:microsoft.com/office/officeart/2005/8/layout/target3"/>
    <dgm:cxn modelId="{715A11B5-5693-41D9-A256-149C6A101006}" srcId="{D1ADA6B6-CB6B-46FA-A5D1-09A8F19DEA4F}" destId="{DE5BD6DF-E6D1-4351-A5B2-31AE4FB6B721}" srcOrd="0" destOrd="0" parTransId="{1D8DFA41-19D1-48CD-8E19-8A0E70552E8A}" sibTransId="{A2C4D2C0-E1C0-4211-ACC6-29A707C11632}"/>
    <dgm:cxn modelId="{3CD23BD5-893E-4617-93A1-85A37E810430}" type="presOf" srcId="{DE5BD6DF-E6D1-4351-A5B2-31AE4FB6B721}" destId="{1F438D49-0EC6-4360-91DE-667C06B53341}" srcOrd="0" destOrd="0" presId="urn:microsoft.com/office/officeart/2005/8/layout/target3"/>
    <dgm:cxn modelId="{7980EE73-F103-4D28-BB68-3C34D3A01880}" type="presOf" srcId="{E85E1B6B-DD69-44B8-B416-AF17B3B1A87B}" destId="{1DD58C8B-9718-4441-B283-47DF87EDBF5B}" srcOrd="0" destOrd="0" presId="urn:microsoft.com/office/officeart/2005/8/layout/target3"/>
    <dgm:cxn modelId="{135AC10C-ED75-4DC7-9953-F2A2F4D27F39}" srcId="{3691A347-2679-419F-9B3D-8675125BFE2E}" destId="{93336635-CF17-4649-95AF-5A9482014AE0}" srcOrd="0" destOrd="0" parTransId="{C110A6B9-9D80-4F75-B92F-0B60C7D32732}" sibTransId="{B6F162AB-544C-4B3F-9B5A-9FB49A10F9D9}"/>
    <dgm:cxn modelId="{88B6659B-EDB3-4A30-8AB7-1BFB63246C8C}" type="presOf" srcId="{D1ADA6B6-CB6B-46FA-A5D1-09A8F19DEA4F}" destId="{B13A3665-1C6D-4161-A123-BD289E1CE96F}" srcOrd="0" destOrd="0" presId="urn:microsoft.com/office/officeart/2005/8/layout/target3"/>
    <dgm:cxn modelId="{8BE7F2EB-8B9D-4B1D-AAF6-2A5824D2D9D1}" srcId="{8361F545-DB6F-4C0E-A076-6BB52ABE1E06}" destId="{E85E1B6B-DD69-44B8-B416-AF17B3B1A87B}" srcOrd="0" destOrd="0" parTransId="{0A75E142-89E8-4BE4-ACC1-8941750A1C9A}" sibTransId="{59F1B399-A877-46CC-B7AD-7D4511217C29}"/>
    <dgm:cxn modelId="{2CB9B7BA-CF62-4ADA-A283-14268FEE441D}" srcId="{E85E1B6B-DD69-44B8-B416-AF17B3B1A87B}" destId="{0A45BDF9-4A19-4E6B-B77E-B64817C9F98B}" srcOrd="0" destOrd="0" parTransId="{10606E1A-5AC8-4CA5-8855-0625F4805CFA}" sibTransId="{6652A02E-D13F-4AB6-AD42-3619B58116AB}"/>
    <dgm:cxn modelId="{D52033CE-D74E-4883-8CF9-A06019E6493C}" type="presOf" srcId="{E85E1B6B-DD69-44B8-B416-AF17B3B1A87B}" destId="{D8CC5856-4368-406B-A836-92ADE73BAD1E}" srcOrd="1" destOrd="0" presId="urn:microsoft.com/office/officeart/2005/8/layout/target3"/>
    <dgm:cxn modelId="{54DF345E-DFEE-4CCD-B510-D1942B1F2FEE}" type="presOf" srcId="{3691A347-2679-419F-9B3D-8675125BFE2E}" destId="{18B14376-A033-4BD0-AAD1-C0BBBDAC81B5}" srcOrd="0" destOrd="0" presId="urn:microsoft.com/office/officeart/2005/8/layout/target3"/>
    <dgm:cxn modelId="{1601E1C6-5262-43C2-B727-0B9EA57EF45A}" type="presOf" srcId="{D1ADA6B6-CB6B-46FA-A5D1-09A8F19DEA4F}" destId="{DF6AB211-7514-47B3-9C96-621F436D7155}" srcOrd="1" destOrd="0" presId="urn:microsoft.com/office/officeart/2005/8/layout/target3"/>
    <dgm:cxn modelId="{5DFC4368-8A6B-459C-BE40-453051104FA6}" srcId="{8361F545-DB6F-4C0E-A076-6BB52ABE1E06}" destId="{D1ADA6B6-CB6B-46FA-A5D1-09A8F19DEA4F}" srcOrd="2" destOrd="0" parTransId="{71F69FC2-70FE-4AB3-8113-11E47D6F79F9}" sibTransId="{67E1C4AE-671E-49A7-8235-64C872DC305F}"/>
    <dgm:cxn modelId="{6CCF299D-878A-4DEE-83FF-8C9714E5DD01}" type="presOf" srcId="{0A45BDF9-4A19-4E6B-B77E-B64817C9F98B}" destId="{6018F197-B151-4ACC-A62B-D4B148B91FA4}" srcOrd="0" destOrd="0" presId="urn:microsoft.com/office/officeart/2005/8/layout/target3"/>
    <dgm:cxn modelId="{4F3BD2A1-31B4-430A-8880-39364CD462F0}" type="presOf" srcId="{3691A347-2679-419F-9B3D-8675125BFE2E}" destId="{E85B2D4D-1A98-489D-A53E-68C5B9380DB8}" srcOrd="1" destOrd="0" presId="urn:microsoft.com/office/officeart/2005/8/layout/target3"/>
    <dgm:cxn modelId="{5499567A-DE1A-4413-A48D-B0E9B0ADBF57}" srcId="{8361F545-DB6F-4C0E-A076-6BB52ABE1E06}" destId="{3691A347-2679-419F-9B3D-8675125BFE2E}" srcOrd="1" destOrd="0" parTransId="{A0F4E123-B74C-4F5D-AC6C-871CE29325CF}" sibTransId="{03C12EFD-255E-4EE5-88C5-E275DDCDEC16}"/>
    <dgm:cxn modelId="{24F4B84E-E30A-4835-9FA3-3DE2D5A2BC86}" type="presOf" srcId="{93336635-CF17-4649-95AF-5A9482014AE0}" destId="{EF586F20-CA34-448C-A25A-E9AEA7A48F4B}" srcOrd="0" destOrd="0" presId="urn:microsoft.com/office/officeart/2005/8/layout/target3"/>
    <dgm:cxn modelId="{A847FA38-68EB-4D90-AEE4-8E7545CB9F15}" type="presParOf" srcId="{55F14E01-471F-480A-9C8E-B8408CBC12B5}" destId="{A289E049-4FED-4046-A3E9-07074BF13580}" srcOrd="0" destOrd="0" presId="urn:microsoft.com/office/officeart/2005/8/layout/target3"/>
    <dgm:cxn modelId="{BA7B0B1D-1516-4D07-8320-5C02265A471B}" type="presParOf" srcId="{55F14E01-471F-480A-9C8E-B8408CBC12B5}" destId="{578CBE18-0F71-4223-9AA1-03E5E5EFFDED}" srcOrd="1" destOrd="0" presId="urn:microsoft.com/office/officeart/2005/8/layout/target3"/>
    <dgm:cxn modelId="{1AB99581-782A-4771-BA67-6B9DA69AF6A9}" type="presParOf" srcId="{55F14E01-471F-480A-9C8E-B8408CBC12B5}" destId="{1DD58C8B-9718-4441-B283-47DF87EDBF5B}" srcOrd="2" destOrd="0" presId="urn:microsoft.com/office/officeart/2005/8/layout/target3"/>
    <dgm:cxn modelId="{E5B871E5-B0A9-4640-B4E1-A211C9435E0C}" type="presParOf" srcId="{55F14E01-471F-480A-9C8E-B8408CBC12B5}" destId="{8A927BAC-F243-4A9A-84D5-FD9AE8F39D36}" srcOrd="3" destOrd="0" presId="urn:microsoft.com/office/officeart/2005/8/layout/target3"/>
    <dgm:cxn modelId="{D08BA5A6-A0E1-4C16-A1E9-BAA9F2F96315}" type="presParOf" srcId="{55F14E01-471F-480A-9C8E-B8408CBC12B5}" destId="{AF8B8DF6-3106-42A9-BA89-2E367BB3E3F0}" srcOrd="4" destOrd="0" presId="urn:microsoft.com/office/officeart/2005/8/layout/target3"/>
    <dgm:cxn modelId="{95908097-B128-4C36-A743-CAB10CC7D37A}" type="presParOf" srcId="{55F14E01-471F-480A-9C8E-B8408CBC12B5}" destId="{18B14376-A033-4BD0-AAD1-C0BBBDAC81B5}" srcOrd="5" destOrd="0" presId="urn:microsoft.com/office/officeart/2005/8/layout/target3"/>
    <dgm:cxn modelId="{AB326EEA-30B9-4DBB-BECC-467B7D5C08FA}" type="presParOf" srcId="{55F14E01-471F-480A-9C8E-B8408CBC12B5}" destId="{C58A0AA5-D0B9-45DC-9A96-66B4EFEACE2D}" srcOrd="6" destOrd="0" presId="urn:microsoft.com/office/officeart/2005/8/layout/target3"/>
    <dgm:cxn modelId="{E96750C9-B838-457F-B819-606DF1F806AC}" type="presParOf" srcId="{55F14E01-471F-480A-9C8E-B8408CBC12B5}" destId="{8F9C74DA-F11E-494C-92F6-ED501105331E}" srcOrd="7" destOrd="0" presId="urn:microsoft.com/office/officeart/2005/8/layout/target3"/>
    <dgm:cxn modelId="{E14EE597-954C-4E22-8C1E-292690360B33}" type="presParOf" srcId="{55F14E01-471F-480A-9C8E-B8408CBC12B5}" destId="{B13A3665-1C6D-4161-A123-BD289E1CE96F}" srcOrd="8" destOrd="0" presId="urn:microsoft.com/office/officeart/2005/8/layout/target3"/>
    <dgm:cxn modelId="{C188428A-6395-4D1E-8853-88DFED1E30B0}" type="presParOf" srcId="{55F14E01-471F-480A-9C8E-B8408CBC12B5}" destId="{D8CC5856-4368-406B-A836-92ADE73BAD1E}" srcOrd="9" destOrd="0" presId="urn:microsoft.com/office/officeart/2005/8/layout/target3"/>
    <dgm:cxn modelId="{8CF74AD2-46C5-466D-93A1-EACE16A8FF1A}" type="presParOf" srcId="{55F14E01-471F-480A-9C8E-B8408CBC12B5}" destId="{6018F197-B151-4ACC-A62B-D4B148B91FA4}" srcOrd="10" destOrd="0" presId="urn:microsoft.com/office/officeart/2005/8/layout/target3"/>
    <dgm:cxn modelId="{AC0A71DE-6D7C-47DD-869F-580452413F24}" type="presParOf" srcId="{55F14E01-471F-480A-9C8E-B8408CBC12B5}" destId="{E85B2D4D-1A98-489D-A53E-68C5B9380DB8}" srcOrd="11" destOrd="0" presId="urn:microsoft.com/office/officeart/2005/8/layout/target3"/>
    <dgm:cxn modelId="{1EFA098E-71F9-4D61-9D96-4F8FB82A5BDF}" type="presParOf" srcId="{55F14E01-471F-480A-9C8E-B8408CBC12B5}" destId="{EF586F20-CA34-448C-A25A-E9AEA7A48F4B}" srcOrd="12" destOrd="0" presId="urn:microsoft.com/office/officeart/2005/8/layout/target3"/>
    <dgm:cxn modelId="{215F8BBF-3BE7-403C-925B-6B16C501516B}" type="presParOf" srcId="{55F14E01-471F-480A-9C8E-B8408CBC12B5}" destId="{DF6AB211-7514-47B3-9C96-621F436D7155}" srcOrd="13" destOrd="0" presId="urn:microsoft.com/office/officeart/2005/8/layout/target3"/>
    <dgm:cxn modelId="{4F2E14BA-6113-4DA5-8448-B5AE6519DB82}" type="presParOf" srcId="{55F14E01-471F-480A-9C8E-B8408CBC12B5}" destId="{1F438D49-0EC6-4360-91DE-667C06B53341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61F545-DB6F-4C0E-A076-6BB52ABE1E06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85E1B6B-DD69-44B8-B416-AF17B3B1A87B}">
      <dgm:prSet phldrT="[Texto]"/>
      <dgm:spPr/>
      <dgm:t>
        <a:bodyPr/>
        <a:lstStyle/>
        <a:p>
          <a:r>
            <a:rPr lang="es-ES" dirty="0" err="1" smtClean="0"/>
            <a:t>Meios</a:t>
          </a:r>
          <a:r>
            <a:rPr lang="es-ES" dirty="0" smtClean="0"/>
            <a:t> complementares de Diagnóstico</a:t>
          </a:r>
          <a:endParaRPr lang="es-ES" dirty="0"/>
        </a:p>
      </dgm:t>
    </dgm:pt>
    <dgm:pt modelId="{0A75E142-89E8-4BE4-ACC1-8941750A1C9A}" type="parTrans" cxnId="{8BE7F2EB-8B9D-4B1D-AAF6-2A5824D2D9D1}">
      <dgm:prSet/>
      <dgm:spPr/>
      <dgm:t>
        <a:bodyPr/>
        <a:lstStyle/>
        <a:p>
          <a:endParaRPr lang="es-ES"/>
        </a:p>
      </dgm:t>
    </dgm:pt>
    <dgm:pt modelId="{59F1B399-A877-46CC-B7AD-7D4511217C29}" type="sibTrans" cxnId="{8BE7F2EB-8B9D-4B1D-AAF6-2A5824D2D9D1}">
      <dgm:prSet/>
      <dgm:spPr/>
      <dgm:t>
        <a:bodyPr/>
        <a:lstStyle/>
        <a:p>
          <a:endParaRPr lang="es-ES"/>
        </a:p>
      </dgm:t>
    </dgm:pt>
    <dgm:pt modelId="{0A45BDF9-4A19-4E6B-B77E-B64817C9F98B}">
      <dgm:prSet phldrT="[Texto]"/>
      <dgm:spPr/>
      <dgm:t>
        <a:bodyPr/>
        <a:lstStyle/>
        <a:p>
          <a:r>
            <a:rPr lang="pt-PT" noProof="0" dirty="0" smtClean="0"/>
            <a:t>Não nas mãos dos operadores privados</a:t>
          </a:r>
          <a:endParaRPr lang="pt-PT" noProof="0" dirty="0"/>
        </a:p>
      </dgm:t>
    </dgm:pt>
    <dgm:pt modelId="{10606E1A-5AC8-4CA5-8855-0625F4805CFA}" type="parTrans" cxnId="{2CB9B7BA-CF62-4ADA-A283-14268FEE441D}">
      <dgm:prSet/>
      <dgm:spPr/>
      <dgm:t>
        <a:bodyPr/>
        <a:lstStyle/>
        <a:p>
          <a:endParaRPr lang="es-ES"/>
        </a:p>
      </dgm:t>
    </dgm:pt>
    <dgm:pt modelId="{6652A02E-D13F-4AB6-AD42-3619B58116AB}" type="sibTrans" cxnId="{2CB9B7BA-CF62-4ADA-A283-14268FEE441D}">
      <dgm:prSet/>
      <dgm:spPr/>
      <dgm:t>
        <a:bodyPr/>
        <a:lstStyle/>
        <a:p>
          <a:endParaRPr lang="es-ES"/>
        </a:p>
      </dgm:t>
    </dgm:pt>
    <dgm:pt modelId="{3691A347-2679-419F-9B3D-8675125BFE2E}">
      <dgm:prSet phldrT="[Texto]"/>
      <dgm:spPr/>
      <dgm:t>
        <a:bodyPr/>
        <a:lstStyle/>
        <a:p>
          <a:r>
            <a:rPr lang="pt-PT" noProof="0" dirty="0" smtClean="0"/>
            <a:t>Internamentos nos Hospitais</a:t>
          </a:r>
          <a:endParaRPr lang="pt-PT" noProof="0" dirty="0"/>
        </a:p>
      </dgm:t>
    </dgm:pt>
    <dgm:pt modelId="{A0F4E123-B74C-4F5D-AC6C-871CE29325CF}" type="parTrans" cxnId="{5499567A-DE1A-4413-A48D-B0E9B0ADBF57}">
      <dgm:prSet/>
      <dgm:spPr/>
      <dgm:t>
        <a:bodyPr/>
        <a:lstStyle/>
        <a:p>
          <a:endParaRPr lang="es-ES"/>
        </a:p>
      </dgm:t>
    </dgm:pt>
    <dgm:pt modelId="{03C12EFD-255E-4EE5-88C5-E275DDCDEC16}" type="sibTrans" cxnId="{5499567A-DE1A-4413-A48D-B0E9B0ADBF57}">
      <dgm:prSet/>
      <dgm:spPr/>
      <dgm:t>
        <a:bodyPr/>
        <a:lstStyle/>
        <a:p>
          <a:endParaRPr lang="es-ES"/>
        </a:p>
      </dgm:t>
    </dgm:pt>
    <dgm:pt modelId="{93336635-CF17-4649-95AF-5A9482014AE0}">
      <dgm:prSet phldrT="[Texto]"/>
      <dgm:spPr/>
      <dgm:t>
        <a:bodyPr/>
        <a:lstStyle/>
        <a:p>
          <a:r>
            <a:rPr lang="pt-PT" noProof="0" dirty="0" smtClean="0"/>
            <a:t>Não nos operadores particulares ou privados</a:t>
          </a:r>
          <a:endParaRPr lang="es-ES" dirty="0"/>
        </a:p>
      </dgm:t>
    </dgm:pt>
    <dgm:pt modelId="{C110A6B9-9D80-4F75-B92F-0B60C7D32732}" type="parTrans" cxnId="{135AC10C-ED75-4DC7-9953-F2A2F4D27F39}">
      <dgm:prSet/>
      <dgm:spPr/>
      <dgm:t>
        <a:bodyPr/>
        <a:lstStyle/>
        <a:p>
          <a:endParaRPr lang="es-ES"/>
        </a:p>
      </dgm:t>
    </dgm:pt>
    <dgm:pt modelId="{B6F162AB-544C-4B3F-9B5A-9FB49A10F9D9}" type="sibTrans" cxnId="{135AC10C-ED75-4DC7-9953-F2A2F4D27F39}">
      <dgm:prSet/>
      <dgm:spPr/>
      <dgm:t>
        <a:bodyPr/>
        <a:lstStyle/>
        <a:p>
          <a:endParaRPr lang="es-ES"/>
        </a:p>
      </dgm:t>
    </dgm:pt>
    <dgm:pt modelId="{D1ADA6B6-CB6B-46FA-A5D1-09A8F19DEA4F}">
      <dgm:prSet phldrT="[Texto]"/>
      <dgm:spPr/>
      <dgm:t>
        <a:bodyPr/>
        <a:lstStyle/>
        <a:p>
          <a:r>
            <a:rPr lang="pt-PT" noProof="0" dirty="0" smtClean="0"/>
            <a:t>Sistemas de Informação e de comunicação</a:t>
          </a:r>
          <a:endParaRPr lang="pt-PT" noProof="0" dirty="0"/>
        </a:p>
      </dgm:t>
    </dgm:pt>
    <dgm:pt modelId="{71F69FC2-70FE-4AB3-8113-11E47D6F79F9}" type="parTrans" cxnId="{5DFC4368-8A6B-459C-BE40-453051104FA6}">
      <dgm:prSet/>
      <dgm:spPr/>
      <dgm:t>
        <a:bodyPr/>
        <a:lstStyle/>
        <a:p>
          <a:endParaRPr lang="es-ES"/>
        </a:p>
      </dgm:t>
    </dgm:pt>
    <dgm:pt modelId="{67E1C4AE-671E-49A7-8235-64C872DC305F}" type="sibTrans" cxnId="{5DFC4368-8A6B-459C-BE40-453051104FA6}">
      <dgm:prSet/>
      <dgm:spPr/>
      <dgm:t>
        <a:bodyPr/>
        <a:lstStyle/>
        <a:p>
          <a:endParaRPr lang="es-ES"/>
        </a:p>
      </dgm:t>
    </dgm:pt>
    <dgm:pt modelId="{DE5BD6DF-E6D1-4351-A5B2-31AE4FB6B721}">
      <dgm:prSet phldrT="[Texto]"/>
      <dgm:spPr/>
      <dgm:t>
        <a:bodyPr/>
        <a:lstStyle/>
        <a:p>
          <a:r>
            <a:rPr lang="pt-PT" noProof="0" dirty="0" smtClean="0"/>
            <a:t>Não entregue a um único operador</a:t>
          </a:r>
          <a:endParaRPr lang="pt-PT" noProof="0" dirty="0"/>
        </a:p>
      </dgm:t>
    </dgm:pt>
    <dgm:pt modelId="{1D8DFA41-19D1-48CD-8E19-8A0E70552E8A}" type="parTrans" cxnId="{715A11B5-5693-41D9-A256-149C6A101006}">
      <dgm:prSet/>
      <dgm:spPr/>
      <dgm:t>
        <a:bodyPr/>
        <a:lstStyle/>
        <a:p>
          <a:endParaRPr lang="es-ES"/>
        </a:p>
      </dgm:t>
    </dgm:pt>
    <dgm:pt modelId="{A2C4D2C0-E1C0-4211-ACC6-29A707C11632}" type="sibTrans" cxnId="{715A11B5-5693-41D9-A256-149C6A101006}">
      <dgm:prSet/>
      <dgm:spPr/>
      <dgm:t>
        <a:bodyPr/>
        <a:lstStyle/>
        <a:p>
          <a:endParaRPr lang="es-ES"/>
        </a:p>
      </dgm:t>
    </dgm:pt>
    <dgm:pt modelId="{55F14E01-471F-480A-9C8E-B8408CBC12B5}" type="pres">
      <dgm:prSet presAssocID="{8361F545-DB6F-4C0E-A076-6BB52ABE1E0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289E049-4FED-4046-A3E9-07074BF13580}" type="pres">
      <dgm:prSet presAssocID="{E85E1B6B-DD69-44B8-B416-AF17B3B1A87B}" presName="circle1" presStyleLbl="node1" presStyleIdx="0" presStyleCnt="3"/>
      <dgm:spPr/>
    </dgm:pt>
    <dgm:pt modelId="{578CBE18-0F71-4223-9AA1-03E5E5EFFDED}" type="pres">
      <dgm:prSet presAssocID="{E85E1B6B-DD69-44B8-B416-AF17B3B1A87B}" presName="space" presStyleCnt="0"/>
      <dgm:spPr/>
    </dgm:pt>
    <dgm:pt modelId="{1DD58C8B-9718-4441-B283-47DF87EDBF5B}" type="pres">
      <dgm:prSet presAssocID="{E85E1B6B-DD69-44B8-B416-AF17B3B1A87B}" presName="rect1" presStyleLbl="alignAcc1" presStyleIdx="0" presStyleCnt="3"/>
      <dgm:spPr/>
      <dgm:t>
        <a:bodyPr/>
        <a:lstStyle/>
        <a:p>
          <a:endParaRPr lang="es-ES"/>
        </a:p>
      </dgm:t>
    </dgm:pt>
    <dgm:pt modelId="{8A927BAC-F243-4A9A-84D5-FD9AE8F39D36}" type="pres">
      <dgm:prSet presAssocID="{3691A347-2679-419F-9B3D-8675125BFE2E}" presName="vertSpace2" presStyleLbl="node1" presStyleIdx="0" presStyleCnt="3"/>
      <dgm:spPr/>
    </dgm:pt>
    <dgm:pt modelId="{AF8B8DF6-3106-42A9-BA89-2E367BB3E3F0}" type="pres">
      <dgm:prSet presAssocID="{3691A347-2679-419F-9B3D-8675125BFE2E}" presName="circle2" presStyleLbl="node1" presStyleIdx="1" presStyleCnt="3"/>
      <dgm:spPr/>
    </dgm:pt>
    <dgm:pt modelId="{18B14376-A033-4BD0-AAD1-C0BBBDAC81B5}" type="pres">
      <dgm:prSet presAssocID="{3691A347-2679-419F-9B3D-8675125BFE2E}" presName="rect2" presStyleLbl="alignAcc1" presStyleIdx="1" presStyleCnt="3"/>
      <dgm:spPr/>
      <dgm:t>
        <a:bodyPr/>
        <a:lstStyle/>
        <a:p>
          <a:endParaRPr lang="es-ES"/>
        </a:p>
      </dgm:t>
    </dgm:pt>
    <dgm:pt modelId="{C58A0AA5-D0B9-45DC-9A96-66B4EFEACE2D}" type="pres">
      <dgm:prSet presAssocID="{D1ADA6B6-CB6B-46FA-A5D1-09A8F19DEA4F}" presName="vertSpace3" presStyleLbl="node1" presStyleIdx="1" presStyleCnt="3"/>
      <dgm:spPr/>
    </dgm:pt>
    <dgm:pt modelId="{8F9C74DA-F11E-494C-92F6-ED501105331E}" type="pres">
      <dgm:prSet presAssocID="{D1ADA6B6-CB6B-46FA-A5D1-09A8F19DEA4F}" presName="circle3" presStyleLbl="node1" presStyleIdx="2" presStyleCnt="3"/>
      <dgm:spPr/>
    </dgm:pt>
    <dgm:pt modelId="{B13A3665-1C6D-4161-A123-BD289E1CE96F}" type="pres">
      <dgm:prSet presAssocID="{D1ADA6B6-CB6B-46FA-A5D1-09A8F19DEA4F}" presName="rect3" presStyleLbl="alignAcc1" presStyleIdx="2" presStyleCnt="3"/>
      <dgm:spPr/>
      <dgm:t>
        <a:bodyPr/>
        <a:lstStyle/>
        <a:p>
          <a:endParaRPr lang="es-ES"/>
        </a:p>
      </dgm:t>
    </dgm:pt>
    <dgm:pt modelId="{D8CC5856-4368-406B-A836-92ADE73BAD1E}" type="pres">
      <dgm:prSet presAssocID="{E85E1B6B-DD69-44B8-B416-AF17B3B1A87B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018F197-B151-4ACC-A62B-D4B148B91FA4}" type="pres">
      <dgm:prSet presAssocID="{E85E1B6B-DD69-44B8-B416-AF17B3B1A87B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85B2D4D-1A98-489D-A53E-68C5B9380DB8}" type="pres">
      <dgm:prSet presAssocID="{3691A347-2679-419F-9B3D-8675125BFE2E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F586F20-CA34-448C-A25A-E9AEA7A48F4B}" type="pres">
      <dgm:prSet presAssocID="{3691A347-2679-419F-9B3D-8675125BFE2E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F6AB211-7514-47B3-9C96-621F436D7155}" type="pres">
      <dgm:prSet presAssocID="{D1ADA6B6-CB6B-46FA-A5D1-09A8F19DEA4F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F438D49-0EC6-4360-91DE-667C06B53341}" type="pres">
      <dgm:prSet presAssocID="{D1ADA6B6-CB6B-46FA-A5D1-09A8F19DEA4F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6FDAF09-D565-48DE-9059-7EBCEB2A9F67}" type="presOf" srcId="{0A45BDF9-4A19-4E6B-B77E-B64817C9F98B}" destId="{6018F197-B151-4ACC-A62B-D4B148B91FA4}" srcOrd="0" destOrd="0" presId="urn:microsoft.com/office/officeart/2005/8/layout/target3"/>
    <dgm:cxn modelId="{39D8CDCE-6A72-4E63-BF49-2813324B6CF7}" type="presOf" srcId="{8361F545-DB6F-4C0E-A076-6BB52ABE1E06}" destId="{55F14E01-471F-480A-9C8E-B8408CBC12B5}" srcOrd="0" destOrd="0" presId="urn:microsoft.com/office/officeart/2005/8/layout/target3"/>
    <dgm:cxn modelId="{E3EB54F2-32E9-4FF7-9AD9-399032ED9648}" type="presOf" srcId="{3691A347-2679-419F-9B3D-8675125BFE2E}" destId="{18B14376-A033-4BD0-AAD1-C0BBBDAC81B5}" srcOrd="0" destOrd="0" presId="urn:microsoft.com/office/officeart/2005/8/layout/target3"/>
    <dgm:cxn modelId="{4C7EAE9A-5495-4E59-90CF-7F04ECFF119A}" type="presOf" srcId="{DE5BD6DF-E6D1-4351-A5B2-31AE4FB6B721}" destId="{1F438D49-0EC6-4360-91DE-667C06B53341}" srcOrd="0" destOrd="0" presId="urn:microsoft.com/office/officeart/2005/8/layout/target3"/>
    <dgm:cxn modelId="{715A11B5-5693-41D9-A256-149C6A101006}" srcId="{D1ADA6B6-CB6B-46FA-A5D1-09A8F19DEA4F}" destId="{DE5BD6DF-E6D1-4351-A5B2-31AE4FB6B721}" srcOrd="0" destOrd="0" parTransId="{1D8DFA41-19D1-48CD-8E19-8A0E70552E8A}" sibTransId="{A2C4D2C0-E1C0-4211-ACC6-29A707C11632}"/>
    <dgm:cxn modelId="{135AC10C-ED75-4DC7-9953-F2A2F4D27F39}" srcId="{3691A347-2679-419F-9B3D-8675125BFE2E}" destId="{93336635-CF17-4649-95AF-5A9482014AE0}" srcOrd="0" destOrd="0" parTransId="{C110A6B9-9D80-4F75-B92F-0B60C7D32732}" sibTransId="{B6F162AB-544C-4B3F-9B5A-9FB49A10F9D9}"/>
    <dgm:cxn modelId="{8BE7F2EB-8B9D-4B1D-AAF6-2A5824D2D9D1}" srcId="{8361F545-DB6F-4C0E-A076-6BB52ABE1E06}" destId="{E85E1B6B-DD69-44B8-B416-AF17B3B1A87B}" srcOrd="0" destOrd="0" parTransId="{0A75E142-89E8-4BE4-ACC1-8941750A1C9A}" sibTransId="{59F1B399-A877-46CC-B7AD-7D4511217C29}"/>
    <dgm:cxn modelId="{2CB9B7BA-CF62-4ADA-A283-14268FEE441D}" srcId="{E85E1B6B-DD69-44B8-B416-AF17B3B1A87B}" destId="{0A45BDF9-4A19-4E6B-B77E-B64817C9F98B}" srcOrd="0" destOrd="0" parTransId="{10606E1A-5AC8-4CA5-8855-0625F4805CFA}" sibTransId="{6652A02E-D13F-4AB6-AD42-3619B58116AB}"/>
    <dgm:cxn modelId="{DC5AB811-5552-4E7C-B695-64F4B5F75331}" type="presOf" srcId="{E85E1B6B-DD69-44B8-B416-AF17B3B1A87B}" destId="{1DD58C8B-9718-4441-B283-47DF87EDBF5B}" srcOrd="0" destOrd="0" presId="urn:microsoft.com/office/officeart/2005/8/layout/target3"/>
    <dgm:cxn modelId="{127D3361-01D4-4123-973B-FE717E0A14CF}" type="presOf" srcId="{D1ADA6B6-CB6B-46FA-A5D1-09A8F19DEA4F}" destId="{DF6AB211-7514-47B3-9C96-621F436D7155}" srcOrd="1" destOrd="0" presId="urn:microsoft.com/office/officeart/2005/8/layout/target3"/>
    <dgm:cxn modelId="{94A67B58-ABB6-4AB3-8377-768916180BD4}" type="presOf" srcId="{E85E1B6B-DD69-44B8-B416-AF17B3B1A87B}" destId="{D8CC5856-4368-406B-A836-92ADE73BAD1E}" srcOrd="1" destOrd="0" presId="urn:microsoft.com/office/officeart/2005/8/layout/target3"/>
    <dgm:cxn modelId="{5DFC4368-8A6B-459C-BE40-453051104FA6}" srcId="{8361F545-DB6F-4C0E-A076-6BB52ABE1E06}" destId="{D1ADA6B6-CB6B-46FA-A5D1-09A8F19DEA4F}" srcOrd="2" destOrd="0" parTransId="{71F69FC2-70FE-4AB3-8113-11E47D6F79F9}" sibTransId="{67E1C4AE-671E-49A7-8235-64C872DC305F}"/>
    <dgm:cxn modelId="{6FD1F485-A532-47FF-A67A-43E72D2E5069}" type="presOf" srcId="{D1ADA6B6-CB6B-46FA-A5D1-09A8F19DEA4F}" destId="{B13A3665-1C6D-4161-A123-BD289E1CE96F}" srcOrd="0" destOrd="0" presId="urn:microsoft.com/office/officeart/2005/8/layout/target3"/>
    <dgm:cxn modelId="{2FDB628F-DF8E-4384-BED9-CA778345EA37}" type="presOf" srcId="{3691A347-2679-419F-9B3D-8675125BFE2E}" destId="{E85B2D4D-1A98-489D-A53E-68C5B9380DB8}" srcOrd="1" destOrd="0" presId="urn:microsoft.com/office/officeart/2005/8/layout/target3"/>
    <dgm:cxn modelId="{5499567A-DE1A-4413-A48D-B0E9B0ADBF57}" srcId="{8361F545-DB6F-4C0E-A076-6BB52ABE1E06}" destId="{3691A347-2679-419F-9B3D-8675125BFE2E}" srcOrd="1" destOrd="0" parTransId="{A0F4E123-B74C-4F5D-AC6C-871CE29325CF}" sibTransId="{03C12EFD-255E-4EE5-88C5-E275DDCDEC16}"/>
    <dgm:cxn modelId="{501DC78E-35D6-4D8F-834C-E961791D9327}" type="presOf" srcId="{93336635-CF17-4649-95AF-5A9482014AE0}" destId="{EF586F20-CA34-448C-A25A-E9AEA7A48F4B}" srcOrd="0" destOrd="0" presId="urn:microsoft.com/office/officeart/2005/8/layout/target3"/>
    <dgm:cxn modelId="{430391B8-F684-4510-BB3A-DCCD2C4B1D40}" type="presParOf" srcId="{55F14E01-471F-480A-9C8E-B8408CBC12B5}" destId="{A289E049-4FED-4046-A3E9-07074BF13580}" srcOrd="0" destOrd="0" presId="urn:microsoft.com/office/officeart/2005/8/layout/target3"/>
    <dgm:cxn modelId="{F0823681-F24D-4DF9-8019-2783623568BE}" type="presParOf" srcId="{55F14E01-471F-480A-9C8E-B8408CBC12B5}" destId="{578CBE18-0F71-4223-9AA1-03E5E5EFFDED}" srcOrd="1" destOrd="0" presId="urn:microsoft.com/office/officeart/2005/8/layout/target3"/>
    <dgm:cxn modelId="{27B724AB-0CF4-4755-9626-28757BD2B248}" type="presParOf" srcId="{55F14E01-471F-480A-9C8E-B8408CBC12B5}" destId="{1DD58C8B-9718-4441-B283-47DF87EDBF5B}" srcOrd="2" destOrd="0" presId="urn:microsoft.com/office/officeart/2005/8/layout/target3"/>
    <dgm:cxn modelId="{0EF26C74-DE44-45AF-9205-FA9BADAA45AF}" type="presParOf" srcId="{55F14E01-471F-480A-9C8E-B8408CBC12B5}" destId="{8A927BAC-F243-4A9A-84D5-FD9AE8F39D36}" srcOrd="3" destOrd="0" presId="urn:microsoft.com/office/officeart/2005/8/layout/target3"/>
    <dgm:cxn modelId="{1DE2A7E3-623B-4621-A3F4-04A294C0D5E2}" type="presParOf" srcId="{55F14E01-471F-480A-9C8E-B8408CBC12B5}" destId="{AF8B8DF6-3106-42A9-BA89-2E367BB3E3F0}" srcOrd="4" destOrd="0" presId="urn:microsoft.com/office/officeart/2005/8/layout/target3"/>
    <dgm:cxn modelId="{274084F2-D906-4BE7-9775-6A3188C4A741}" type="presParOf" srcId="{55F14E01-471F-480A-9C8E-B8408CBC12B5}" destId="{18B14376-A033-4BD0-AAD1-C0BBBDAC81B5}" srcOrd="5" destOrd="0" presId="urn:microsoft.com/office/officeart/2005/8/layout/target3"/>
    <dgm:cxn modelId="{3C6ABDA7-C412-46D9-BFE0-E71D24D0AA53}" type="presParOf" srcId="{55F14E01-471F-480A-9C8E-B8408CBC12B5}" destId="{C58A0AA5-D0B9-45DC-9A96-66B4EFEACE2D}" srcOrd="6" destOrd="0" presId="urn:microsoft.com/office/officeart/2005/8/layout/target3"/>
    <dgm:cxn modelId="{504768A6-825A-4728-8CBF-8D88C73E0714}" type="presParOf" srcId="{55F14E01-471F-480A-9C8E-B8408CBC12B5}" destId="{8F9C74DA-F11E-494C-92F6-ED501105331E}" srcOrd="7" destOrd="0" presId="urn:microsoft.com/office/officeart/2005/8/layout/target3"/>
    <dgm:cxn modelId="{E510F02C-85EA-4B88-AA0A-3D89E30CF1F2}" type="presParOf" srcId="{55F14E01-471F-480A-9C8E-B8408CBC12B5}" destId="{B13A3665-1C6D-4161-A123-BD289E1CE96F}" srcOrd="8" destOrd="0" presId="urn:microsoft.com/office/officeart/2005/8/layout/target3"/>
    <dgm:cxn modelId="{4F70E5C2-6958-4315-8F10-9CE3592E71F8}" type="presParOf" srcId="{55F14E01-471F-480A-9C8E-B8408CBC12B5}" destId="{D8CC5856-4368-406B-A836-92ADE73BAD1E}" srcOrd="9" destOrd="0" presId="urn:microsoft.com/office/officeart/2005/8/layout/target3"/>
    <dgm:cxn modelId="{297F1EEE-0961-4D63-991E-5C8E9335418C}" type="presParOf" srcId="{55F14E01-471F-480A-9C8E-B8408CBC12B5}" destId="{6018F197-B151-4ACC-A62B-D4B148B91FA4}" srcOrd="10" destOrd="0" presId="urn:microsoft.com/office/officeart/2005/8/layout/target3"/>
    <dgm:cxn modelId="{6C012CE8-FB47-43B6-ADEB-C6235C24D680}" type="presParOf" srcId="{55F14E01-471F-480A-9C8E-B8408CBC12B5}" destId="{E85B2D4D-1A98-489D-A53E-68C5B9380DB8}" srcOrd="11" destOrd="0" presId="urn:microsoft.com/office/officeart/2005/8/layout/target3"/>
    <dgm:cxn modelId="{AA2E0659-CE26-450F-8172-461A3C527592}" type="presParOf" srcId="{55F14E01-471F-480A-9C8E-B8408CBC12B5}" destId="{EF586F20-CA34-448C-A25A-E9AEA7A48F4B}" srcOrd="12" destOrd="0" presId="urn:microsoft.com/office/officeart/2005/8/layout/target3"/>
    <dgm:cxn modelId="{543AA3C9-C5E7-4EB8-A204-35F24F2EDE38}" type="presParOf" srcId="{55F14E01-471F-480A-9C8E-B8408CBC12B5}" destId="{DF6AB211-7514-47B3-9C96-621F436D7155}" srcOrd="13" destOrd="0" presId="urn:microsoft.com/office/officeart/2005/8/layout/target3"/>
    <dgm:cxn modelId="{3E67E514-F377-4C90-BCBB-A6360410DF06}" type="presParOf" srcId="{55F14E01-471F-480A-9C8E-B8408CBC12B5}" destId="{1F438D49-0EC6-4360-91DE-667C06B53341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16AA13-0DB3-477B-AA40-9944F2E676BD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91C67F8-ABEF-4733-B920-AB52DEC6D667}">
      <dgm:prSet phldrT="[Texto]"/>
      <dgm:spPr/>
      <dgm:t>
        <a:bodyPr/>
        <a:lstStyle/>
        <a:p>
          <a:r>
            <a:rPr lang="es-ES" dirty="0" smtClean="0"/>
            <a:t>LÍDERES DE GOVERNOS MAIORITARIOS </a:t>
          </a:r>
          <a:endParaRPr lang="es-ES" dirty="0"/>
        </a:p>
      </dgm:t>
    </dgm:pt>
    <dgm:pt modelId="{3E241814-9B68-480D-87D5-3DDA2E8BC9CD}" type="parTrans" cxnId="{A4C30474-484E-4DEB-A640-E734CB72441F}">
      <dgm:prSet/>
      <dgm:spPr/>
      <dgm:t>
        <a:bodyPr/>
        <a:lstStyle/>
        <a:p>
          <a:endParaRPr lang="es-ES"/>
        </a:p>
      </dgm:t>
    </dgm:pt>
    <dgm:pt modelId="{0524F4D2-C877-4CFC-8397-31F51E858B04}" type="sibTrans" cxnId="{A4C30474-484E-4DEB-A640-E734CB72441F}">
      <dgm:prSet/>
      <dgm:spPr/>
      <dgm:t>
        <a:bodyPr/>
        <a:lstStyle/>
        <a:p>
          <a:endParaRPr lang="es-ES"/>
        </a:p>
      </dgm:t>
    </dgm:pt>
    <dgm:pt modelId="{9E4CED41-D9A0-46B4-8A4F-0DAEB49B9677}">
      <dgm:prSet phldrT="[Texto]"/>
      <dgm:spPr/>
      <dgm:t>
        <a:bodyPr/>
        <a:lstStyle/>
        <a:p>
          <a:r>
            <a:rPr lang="es-ES" dirty="0" smtClean="0"/>
            <a:t>&lt; VULNERÁVEIS CONSPIRAÇÃO</a:t>
          </a:r>
          <a:endParaRPr lang="es-ES" dirty="0"/>
        </a:p>
      </dgm:t>
    </dgm:pt>
    <dgm:pt modelId="{7DA7F0B3-838E-402C-A838-25A90A72ED54}" type="parTrans" cxnId="{31AE98AB-C505-43D1-89C0-27AF5BFA5CD6}">
      <dgm:prSet/>
      <dgm:spPr/>
      <dgm:t>
        <a:bodyPr/>
        <a:lstStyle/>
        <a:p>
          <a:endParaRPr lang="es-ES"/>
        </a:p>
      </dgm:t>
    </dgm:pt>
    <dgm:pt modelId="{35D57EB9-9CC0-4A9D-BEE1-939631989EAC}" type="sibTrans" cxnId="{31AE98AB-C505-43D1-89C0-27AF5BFA5CD6}">
      <dgm:prSet/>
      <dgm:spPr/>
      <dgm:t>
        <a:bodyPr/>
        <a:lstStyle/>
        <a:p>
          <a:endParaRPr lang="es-ES"/>
        </a:p>
      </dgm:t>
    </dgm:pt>
    <dgm:pt modelId="{34B4A2A2-BE72-48D7-87C0-AC1FA37FF074}">
      <dgm:prSet phldrT="[Texto]"/>
      <dgm:spPr/>
      <dgm:t>
        <a:bodyPr/>
        <a:lstStyle/>
        <a:p>
          <a:r>
            <a:rPr lang="es-ES" dirty="0" smtClean="0"/>
            <a:t>&lt; ESTRATEGIAS DE COOPTAÇÃO</a:t>
          </a:r>
          <a:endParaRPr lang="es-ES" dirty="0"/>
        </a:p>
      </dgm:t>
    </dgm:pt>
    <dgm:pt modelId="{8BA49850-FF43-45C5-9E94-7D1E322C185E}" type="parTrans" cxnId="{4FBE0EFD-EDC2-4B45-A12E-4FC3604435D2}">
      <dgm:prSet/>
      <dgm:spPr/>
      <dgm:t>
        <a:bodyPr/>
        <a:lstStyle/>
        <a:p>
          <a:endParaRPr lang="es-ES"/>
        </a:p>
      </dgm:t>
    </dgm:pt>
    <dgm:pt modelId="{6EBD4BCF-B60D-4330-9E1E-9D14883FBDD6}" type="sibTrans" cxnId="{4FBE0EFD-EDC2-4B45-A12E-4FC3604435D2}">
      <dgm:prSet/>
      <dgm:spPr/>
      <dgm:t>
        <a:bodyPr/>
        <a:lstStyle/>
        <a:p>
          <a:endParaRPr lang="es-ES"/>
        </a:p>
      </dgm:t>
    </dgm:pt>
    <dgm:pt modelId="{6A93C861-45E4-421C-BACD-876BA839F6E2}">
      <dgm:prSet phldrT="[Texto]"/>
      <dgm:spPr/>
      <dgm:t>
        <a:bodyPr/>
        <a:lstStyle/>
        <a:p>
          <a:r>
            <a:rPr lang="es-ES" dirty="0" smtClean="0"/>
            <a:t>LÍDERES DE GOVERNOS MINORITARIOS</a:t>
          </a:r>
          <a:endParaRPr lang="es-ES" dirty="0"/>
        </a:p>
      </dgm:t>
    </dgm:pt>
    <dgm:pt modelId="{0D113CA1-6BA3-436D-B6A2-C5A3FCD23836}" type="parTrans" cxnId="{DDC57ADE-E11B-435D-88D7-AECA03C76075}">
      <dgm:prSet/>
      <dgm:spPr/>
      <dgm:t>
        <a:bodyPr/>
        <a:lstStyle/>
        <a:p>
          <a:endParaRPr lang="es-ES"/>
        </a:p>
      </dgm:t>
    </dgm:pt>
    <dgm:pt modelId="{9BA718E2-E065-4472-94D9-933EC0252A7F}" type="sibTrans" cxnId="{DDC57ADE-E11B-435D-88D7-AECA03C76075}">
      <dgm:prSet/>
      <dgm:spPr/>
      <dgm:t>
        <a:bodyPr/>
        <a:lstStyle/>
        <a:p>
          <a:endParaRPr lang="es-ES"/>
        </a:p>
      </dgm:t>
    </dgm:pt>
    <dgm:pt modelId="{54185E07-29FF-4315-93E0-381254540BDE}">
      <dgm:prSet phldrT="[Texto]"/>
      <dgm:spPr/>
      <dgm:t>
        <a:bodyPr/>
        <a:lstStyle/>
        <a:p>
          <a:r>
            <a:rPr lang="es-ES" dirty="0" smtClean="0"/>
            <a:t>&gt; VULNERÁVEIS CONSPIRAÇÃO</a:t>
          </a:r>
          <a:endParaRPr lang="es-ES" dirty="0"/>
        </a:p>
      </dgm:t>
    </dgm:pt>
    <dgm:pt modelId="{E95E56A6-2040-47F2-8114-5B063B7F22F8}" type="parTrans" cxnId="{D37D5D0E-AC98-4993-9BEC-528F8A970C14}">
      <dgm:prSet/>
      <dgm:spPr/>
      <dgm:t>
        <a:bodyPr/>
        <a:lstStyle/>
        <a:p>
          <a:endParaRPr lang="es-ES"/>
        </a:p>
      </dgm:t>
    </dgm:pt>
    <dgm:pt modelId="{EFFC3DC1-8BD7-459E-BC55-C791FAE22DB0}" type="sibTrans" cxnId="{D37D5D0E-AC98-4993-9BEC-528F8A970C14}">
      <dgm:prSet/>
      <dgm:spPr/>
      <dgm:t>
        <a:bodyPr/>
        <a:lstStyle/>
        <a:p>
          <a:endParaRPr lang="es-ES"/>
        </a:p>
      </dgm:t>
    </dgm:pt>
    <dgm:pt modelId="{FC4E1EC7-CF98-4488-8AD1-C7EE8135BF45}">
      <dgm:prSet phldrT="[Texto]"/>
      <dgm:spPr/>
      <dgm:t>
        <a:bodyPr/>
        <a:lstStyle/>
        <a:p>
          <a:r>
            <a:rPr lang="es-ES" dirty="0" smtClean="0"/>
            <a:t>&gt; ESTRATEGIAS DE COOPTAÇÃO</a:t>
          </a:r>
          <a:endParaRPr lang="es-ES" dirty="0"/>
        </a:p>
      </dgm:t>
    </dgm:pt>
    <dgm:pt modelId="{CDE7DBB2-A036-4669-920C-23B58682C1ED}" type="parTrans" cxnId="{968B6758-C4F5-4DEF-B688-BFCE0EF1D546}">
      <dgm:prSet/>
      <dgm:spPr/>
      <dgm:t>
        <a:bodyPr/>
        <a:lstStyle/>
        <a:p>
          <a:endParaRPr lang="es-ES"/>
        </a:p>
      </dgm:t>
    </dgm:pt>
    <dgm:pt modelId="{CDE72416-0988-4C87-BD28-7E90A850C7E6}" type="sibTrans" cxnId="{968B6758-C4F5-4DEF-B688-BFCE0EF1D546}">
      <dgm:prSet/>
      <dgm:spPr/>
      <dgm:t>
        <a:bodyPr/>
        <a:lstStyle/>
        <a:p>
          <a:endParaRPr lang="es-ES"/>
        </a:p>
      </dgm:t>
    </dgm:pt>
    <dgm:pt modelId="{F865F090-F1FB-41ED-AD19-51A60D880BC5}">
      <dgm:prSet phldrT="[Texto]"/>
      <dgm:spPr/>
      <dgm:t>
        <a:bodyPr/>
        <a:lstStyle/>
        <a:p>
          <a:r>
            <a:rPr lang="es-ES" dirty="0" smtClean="0"/>
            <a:t>AS INSTITUIÇÕES COM EFEITO OPOSTO SOBRE VOT/POL</a:t>
          </a:r>
          <a:endParaRPr lang="es-ES" dirty="0"/>
        </a:p>
      </dgm:t>
    </dgm:pt>
    <dgm:pt modelId="{4F06126E-310F-43B9-8768-497FD1CAA3A6}" type="parTrans" cxnId="{8E5BE16F-7B1C-43D5-A66F-1DB195EC785E}">
      <dgm:prSet/>
      <dgm:spPr/>
      <dgm:t>
        <a:bodyPr/>
        <a:lstStyle/>
        <a:p>
          <a:endParaRPr lang="es-ES"/>
        </a:p>
      </dgm:t>
    </dgm:pt>
    <dgm:pt modelId="{046693F0-1B52-4D26-8CB7-C4DC46C599B2}" type="sibTrans" cxnId="{8E5BE16F-7B1C-43D5-A66F-1DB195EC785E}">
      <dgm:prSet/>
      <dgm:spPr/>
      <dgm:t>
        <a:bodyPr/>
        <a:lstStyle/>
        <a:p>
          <a:endParaRPr lang="es-ES"/>
        </a:p>
      </dgm:t>
    </dgm:pt>
    <dgm:pt modelId="{402C35C7-F857-47E2-A8F0-B196C1AEBF0C}">
      <dgm:prSet phldrT="[Texto]"/>
      <dgm:spPr/>
      <dgm:t>
        <a:bodyPr/>
        <a:lstStyle/>
        <a:p>
          <a:r>
            <a:rPr lang="es-ES" dirty="0" smtClean="0"/>
            <a:t>A &gt; VULNERABILIDADE DOS LÍDERES A PERDER</a:t>
          </a:r>
        </a:p>
        <a:p>
          <a:r>
            <a:rPr lang="es-ES" dirty="0" smtClean="0"/>
            <a:t>REDUZEM RISCO A CONSPIRAÇÕES POLÍTICAS</a:t>
          </a:r>
          <a:endParaRPr lang="es-ES" dirty="0"/>
        </a:p>
      </dgm:t>
    </dgm:pt>
    <dgm:pt modelId="{3417722A-13C5-482E-917E-A95364BB9A30}" type="parTrans" cxnId="{5868F7AF-6521-4296-B334-E7B8E36A5D6B}">
      <dgm:prSet/>
      <dgm:spPr/>
      <dgm:t>
        <a:bodyPr/>
        <a:lstStyle/>
        <a:p>
          <a:endParaRPr lang="es-ES"/>
        </a:p>
      </dgm:t>
    </dgm:pt>
    <dgm:pt modelId="{EDF84B18-985F-44D1-9017-8322F13F95EE}" type="sibTrans" cxnId="{5868F7AF-6521-4296-B334-E7B8E36A5D6B}">
      <dgm:prSet/>
      <dgm:spPr/>
      <dgm:t>
        <a:bodyPr/>
        <a:lstStyle/>
        <a:p>
          <a:endParaRPr lang="es-ES"/>
        </a:p>
      </dgm:t>
    </dgm:pt>
    <dgm:pt modelId="{69E7163B-01D8-496A-8B69-8CE4C5B16B91}">
      <dgm:prSet phldrT="[Texto]"/>
      <dgm:spPr/>
      <dgm:t>
        <a:bodyPr/>
        <a:lstStyle/>
        <a:p>
          <a:r>
            <a:rPr lang="es-ES" dirty="0" smtClean="0"/>
            <a:t>QUANDO &gt; RISCO DE CONSPIRAÇÕES</a:t>
          </a:r>
        </a:p>
        <a:p>
          <a:r>
            <a:rPr lang="es-ES" dirty="0" smtClean="0"/>
            <a:t> SE REDUZ O RISCO DE PERDER O PODER</a:t>
          </a:r>
          <a:endParaRPr lang="es-ES" dirty="0"/>
        </a:p>
      </dgm:t>
    </dgm:pt>
    <dgm:pt modelId="{ADD26F3C-02D7-42A4-9239-9B4072429228}" type="parTrans" cxnId="{87626C02-D8C9-4518-BC94-28CE0ACB1F9C}">
      <dgm:prSet/>
      <dgm:spPr/>
      <dgm:t>
        <a:bodyPr/>
        <a:lstStyle/>
        <a:p>
          <a:endParaRPr lang="es-ES"/>
        </a:p>
      </dgm:t>
    </dgm:pt>
    <dgm:pt modelId="{98F3B6F0-8089-4BA7-8BDA-A05692BA99BB}" type="sibTrans" cxnId="{87626C02-D8C9-4518-BC94-28CE0ACB1F9C}">
      <dgm:prSet/>
      <dgm:spPr/>
      <dgm:t>
        <a:bodyPr/>
        <a:lstStyle/>
        <a:p>
          <a:endParaRPr lang="es-ES"/>
        </a:p>
      </dgm:t>
    </dgm:pt>
    <dgm:pt modelId="{42A07BF4-F129-49EE-849D-DE5D81980734}" type="pres">
      <dgm:prSet presAssocID="{3616AA13-0DB3-477B-AA40-9944F2E676B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790C885-9101-4FA9-9124-681D8314E9F4}" type="pres">
      <dgm:prSet presAssocID="{F865F090-F1FB-41ED-AD19-51A60D880BC5}" presName="boxAndChildren" presStyleCnt="0"/>
      <dgm:spPr/>
    </dgm:pt>
    <dgm:pt modelId="{A8F2706B-99B9-4F71-B5E0-41B8C17B4257}" type="pres">
      <dgm:prSet presAssocID="{F865F090-F1FB-41ED-AD19-51A60D880BC5}" presName="parentTextBox" presStyleLbl="node1" presStyleIdx="0" presStyleCnt="3"/>
      <dgm:spPr/>
      <dgm:t>
        <a:bodyPr/>
        <a:lstStyle/>
        <a:p>
          <a:endParaRPr lang="es-ES"/>
        </a:p>
      </dgm:t>
    </dgm:pt>
    <dgm:pt modelId="{B34CED70-C4DE-4E2A-87FE-044771B2AC53}" type="pres">
      <dgm:prSet presAssocID="{F865F090-F1FB-41ED-AD19-51A60D880BC5}" presName="entireBox" presStyleLbl="node1" presStyleIdx="0" presStyleCnt="3"/>
      <dgm:spPr/>
      <dgm:t>
        <a:bodyPr/>
        <a:lstStyle/>
        <a:p>
          <a:endParaRPr lang="es-ES"/>
        </a:p>
      </dgm:t>
    </dgm:pt>
    <dgm:pt modelId="{C995FA93-6275-4250-B5F3-6C1F847B4009}" type="pres">
      <dgm:prSet presAssocID="{F865F090-F1FB-41ED-AD19-51A60D880BC5}" presName="descendantBox" presStyleCnt="0"/>
      <dgm:spPr/>
    </dgm:pt>
    <dgm:pt modelId="{F5BA0104-8752-4E5A-99D9-FD6F804F67DC}" type="pres">
      <dgm:prSet presAssocID="{402C35C7-F857-47E2-A8F0-B196C1AEBF0C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80E951C-8A84-41FA-A867-3DC59697FA7E}" type="pres">
      <dgm:prSet presAssocID="{69E7163B-01D8-496A-8B69-8CE4C5B16B91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1D76DA2-BD22-459F-B7E6-7F825787D45D}" type="pres">
      <dgm:prSet presAssocID="{9BA718E2-E065-4472-94D9-933EC0252A7F}" presName="sp" presStyleCnt="0"/>
      <dgm:spPr/>
    </dgm:pt>
    <dgm:pt modelId="{5EBE818F-8038-4EED-AF2D-72706C6C564E}" type="pres">
      <dgm:prSet presAssocID="{6A93C861-45E4-421C-BACD-876BA839F6E2}" presName="arrowAndChildren" presStyleCnt="0"/>
      <dgm:spPr/>
    </dgm:pt>
    <dgm:pt modelId="{4AC70C54-1B34-4D93-8E61-FDAF30AAEE51}" type="pres">
      <dgm:prSet presAssocID="{6A93C861-45E4-421C-BACD-876BA839F6E2}" presName="parentTextArrow" presStyleLbl="node1" presStyleIdx="0" presStyleCnt="3"/>
      <dgm:spPr/>
      <dgm:t>
        <a:bodyPr/>
        <a:lstStyle/>
        <a:p>
          <a:endParaRPr lang="es-ES"/>
        </a:p>
      </dgm:t>
    </dgm:pt>
    <dgm:pt modelId="{88ECDDB4-9BFC-4AAE-A3B9-DED9E7947250}" type="pres">
      <dgm:prSet presAssocID="{6A93C861-45E4-421C-BACD-876BA839F6E2}" presName="arrow" presStyleLbl="node1" presStyleIdx="1" presStyleCnt="3"/>
      <dgm:spPr/>
      <dgm:t>
        <a:bodyPr/>
        <a:lstStyle/>
        <a:p>
          <a:endParaRPr lang="es-ES"/>
        </a:p>
      </dgm:t>
    </dgm:pt>
    <dgm:pt modelId="{5BAFC3DF-A823-4704-9169-4581A36BB728}" type="pres">
      <dgm:prSet presAssocID="{6A93C861-45E4-421C-BACD-876BA839F6E2}" presName="descendantArrow" presStyleCnt="0"/>
      <dgm:spPr/>
    </dgm:pt>
    <dgm:pt modelId="{CABD3D88-6F20-4F27-B41E-426B3AF2990A}" type="pres">
      <dgm:prSet presAssocID="{54185E07-29FF-4315-93E0-381254540BDE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215F21-F6EB-48DC-8BC6-48DFD4BC6D61}" type="pres">
      <dgm:prSet presAssocID="{FC4E1EC7-CF98-4488-8AD1-C7EE8135BF45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EA0EDB8-4FC0-4996-B840-A0F1DDE14BCA}" type="pres">
      <dgm:prSet presAssocID="{0524F4D2-C877-4CFC-8397-31F51E858B04}" presName="sp" presStyleCnt="0"/>
      <dgm:spPr/>
    </dgm:pt>
    <dgm:pt modelId="{5EB677C2-E151-4A3E-B533-B400720B9B94}" type="pres">
      <dgm:prSet presAssocID="{991C67F8-ABEF-4733-B920-AB52DEC6D667}" presName="arrowAndChildren" presStyleCnt="0"/>
      <dgm:spPr/>
    </dgm:pt>
    <dgm:pt modelId="{32B91DC9-9712-427D-BFE6-C1C1481B3027}" type="pres">
      <dgm:prSet presAssocID="{991C67F8-ABEF-4733-B920-AB52DEC6D667}" presName="parentTextArrow" presStyleLbl="node1" presStyleIdx="1" presStyleCnt="3"/>
      <dgm:spPr/>
      <dgm:t>
        <a:bodyPr/>
        <a:lstStyle/>
        <a:p>
          <a:endParaRPr lang="es-ES"/>
        </a:p>
      </dgm:t>
    </dgm:pt>
    <dgm:pt modelId="{756DE1D0-C269-4B2F-86CC-52E0CE08885F}" type="pres">
      <dgm:prSet presAssocID="{991C67F8-ABEF-4733-B920-AB52DEC6D667}" presName="arrow" presStyleLbl="node1" presStyleIdx="2" presStyleCnt="3" custLinFactNeighborX="-3516" custLinFactNeighborY="-9298"/>
      <dgm:spPr/>
      <dgm:t>
        <a:bodyPr/>
        <a:lstStyle/>
        <a:p>
          <a:endParaRPr lang="es-ES"/>
        </a:p>
      </dgm:t>
    </dgm:pt>
    <dgm:pt modelId="{27DE9481-551B-452E-961D-50830C136670}" type="pres">
      <dgm:prSet presAssocID="{991C67F8-ABEF-4733-B920-AB52DEC6D667}" presName="descendantArrow" presStyleCnt="0"/>
      <dgm:spPr/>
    </dgm:pt>
    <dgm:pt modelId="{7AE12EE3-F94E-4303-98B7-C794F1570C67}" type="pres">
      <dgm:prSet presAssocID="{9E4CED41-D9A0-46B4-8A4F-0DAEB49B9677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BA34FEC-9A83-4DA6-9AF8-E1C2E40B097D}" type="pres">
      <dgm:prSet presAssocID="{34B4A2A2-BE72-48D7-87C0-AC1FA37FF074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7626C02-D8C9-4518-BC94-28CE0ACB1F9C}" srcId="{F865F090-F1FB-41ED-AD19-51A60D880BC5}" destId="{69E7163B-01D8-496A-8B69-8CE4C5B16B91}" srcOrd="1" destOrd="0" parTransId="{ADD26F3C-02D7-42A4-9239-9B4072429228}" sibTransId="{98F3B6F0-8089-4BA7-8BDA-A05692BA99BB}"/>
    <dgm:cxn modelId="{A3027FEA-88EE-4C21-91F2-2BB7CCF14648}" type="presOf" srcId="{54185E07-29FF-4315-93E0-381254540BDE}" destId="{CABD3D88-6F20-4F27-B41E-426B3AF2990A}" srcOrd="0" destOrd="0" presId="urn:microsoft.com/office/officeart/2005/8/layout/process4"/>
    <dgm:cxn modelId="{D37D5D0E-AC98-4993-9BEC-528F8A970C14}" srcId="{6A93C861-45E4-421C-BACD-876BA839F6E2}" destId="{54185E07-29FF-4315-93E0-381254540BDE}" srcOrd="0" destOrd="0" parTransId="{E95E56A6-2040-47F2-8114-5B063B7F22F8}" sibTransId="{EFFC3DC1-8BD7-459E-BC55-C791FAE22DB0}"/>
    <dgm:cxn modelId="{340E8EAB-652C-4B84-8EBD-DCF194ACD13B}" type="presOf" srcId="{9E4CED41-D9A0-46B4-8A4F-0DAEB49B9677}" destId="{7AE12EE3-F94E-4303-98B7-C794F1570C67}" srcOrd="0" destOrd="0" presId="urn:microsoft.com/office/officeart/2005/8/layout/process4"/>
    <dgm:cxn modelId="{C0252F94-B9D2-4A70-8BD1-03B1C18CC3E8}" type="presOf" srcId="{FC4E1EC7-CF98-4488-8AD1-C7EE8135BF45}" destId="{2A215F21-F6EB-48DC-8BC6-48DFD4BC6D61}" srcOrd="0" destOrd="0" presId="urn:microsoft.com/office/officeart/2005/8/layout/process4"/>
    <dgm:cxn modelId="{5847E1C9-2857-4870-94B9-4467857F97B1}" type="presOf" srcId="{F865F090-F1FB-41ED-AD19-51A60D880BC5}" destId="{A8F2706B-99B9-4F71-B5E0-41B8C17B4257}" srcOrd="0" destOrd="0" presId="urn:microsoft.com/office/officeart/2005/8/layout/process4"/>
    <dgm:cxn modelId="{F5C8E156-606D-4A3B-92D1-ABAA51D46253}" type="presOf" srcId="{3616AA13-0DB3-477B-AA40-9944F2E676BD}" destId="{42A07BF4-F129-49EE-849D-DE5D81980734}" srcOrd="0" destOrd="0" presId="urn:microsoft.com/office/officeart/2005/8/layout/process4"/>
    <dgm:cxn modelId="{A4C30474-484E-4DEB-A640-E734CB72441F}" srcId="{3616AA13-0DB3-477B-AA40-9944F2E676BD}" destId="{991C67F8-ABEF-4733-B920-AB52DEC6D667}" srcOrd="0" destOrd="0" parTransId="{3E241814-9B68-480D-87D5-3DDA2E8BC9CD}" sibTransId="{0524F4D2-C877-4CFC-8397-31F51E858B04}"/>
    <dgm:cxn modelId="{51C4743D-CCBB-426A-A272-85618490E73C}" type="presOf" srcId="{991C67F8-ABEF-4733-B920-AB52DEC6D667}" destId="{32B91DC9-9712-427D-BFE6-C1C1481B3027}" srcOrd="0" destOrd="0" presId="urn:microsoft.com/office/officeart/2005/8/layout/process4"/>
    <dgm:cxn modelId="{1051967E-E8A2-4AA0-9FFB-DB9FF8FC5D8E}" type="presOf" srcId="{69E7163B-01D8-496A-8B69-8CE4C5B16B91}" destId="{280E951C-8A84-41FA-A867-3DC59697FA7E}" srcOrd="0" destOrd="0" presId="urn:microsoft.com/office/officeart/2005/8/layout/process4"/>
    <dgm:cxn modelId="{E6B6A5E5-B58E-4A8B-9560-EFC2BEE5FBB4}" type="presOf" srcId="{F865F090-F1FB-41ED-AD19-51A60D880BC5}" destId="{B34CED70-C4DE-4E2A-87FE-044771B2AC53}" srcOrd="1" destOrd="0" presId="urn:microsoft.com/office/officeart/2005/8/layout/process4"/>
    <dgm:cxn modelId="{56AE086A-77F4-4BD4-88F7-730F4480D381}" type="presOf" srcId="{991C67F8-ABEF-4733-B920-AB52DEC6D667}" destId="{756DE1D0-C269-4B2F-86CC-52E0CE08885F}" srcOrd="1" destOrd="0" presId="urn:microsoft.com/office/officeart/2005/8/layout/process4"/>
    <dgm:cxn modelId="{5868F7AF-6521-4296-B334-E7B8E36A5D6B}" srcId="{F865F090-F1FB-41ED-AD19-51A60D880BC5}" destId="{402C35C7-F857-47E2-A8F0-B196C1AEBF0C}" srcOrd="0" destOrd="0" parTransId="{3417722A-13C5-482E-917E-A95364BB9A30}" sibTransId="{EDF84B18-985F-44D1-9017-8322F13F95EE}"/>
    <dgm:cxn modelId="{FFED5F77-BC27-4AB7-917B-DFC46CE98446}" type="presOf" srcId="{34B4A2A2-BE72-48D7-87C0-AC1FA37FF074}" destId="{8BA34FEC-9A83-4DA6-9AF8-E1C2E40B097D}" srcOrd="0" destOrd="0" presId="urn:microsoft.com/office/officeart/2005/8/layout/process4"/>
    <dgm:cxn modelId="{BEC66D7B-AC85-4156-A020-D56D729E2D92}" type="presOf" srcId="{402C35C7-F857-47E2-A8F0-B196C1AEBF0C}" destId="{F5BA0104-8752-4E5A-99D9-FD6F804F67DC}" srcOrd="0" destOrd="0" presId="urn:microsoft.com/office/officeart/2005/8/layout/process4"/>
    <dgm:cxn modelId="{31AE98AB-C505-43D1-89C0-27AF5BFA5CD6}" srcId="{991C67F8-ABEF-4733-B920-AB52DEC6D667}" destId="{9E4CED41-D9A0-46B4-8A4F-0DAEB49B9677}" srcOrd="0" destOrd="0" parTransId="{7DA7F0B3-838E-402C-A838-25A90A72ED54}" sibTransId="{35D57EB9-9CC0-4A9D-BEE1-939631989EAC}"/>
    <dgm:cxn modelId="{968B6758-C4F5-4DEF-B688-BFCE0EF1D546}" srcId="{6A93C861-45E4-421C-BACD-876BA839F6E2}" destId="{FC4E1EC7-CF98-4488-8AD1-C7EE8135BF45}" srcOrd="1" destOrd="0" parTransId="{CDE7DBB2-A036-4669-920C-23B58682C1ED}" sibTransId="{CDE72416-0988-4C87-BD28-7E90A850C7E6}"/>
    <dgm:cxn modelId="{4FBE0EFD-EDC2-4B45-A12E-4FC3604435D2}" srcId="{991C67F8-ABEF-4733-B920-AB52DEC6D667}" destId="{34B4A2A2-BE72-48D7-87C0-AC1FA37FF074}" srcOrd="1" destOrd="0" parTransId="{8BA49850-FF43-45C5-9E94-7D1E322C185E}" sibTransId="{6EBD4BCF-B60D-4330-9E1E-9D14883FBDD6}"/>
    <dgm:cxn modelId="{2CF675D4-4A11-4FB6-8DF7-07D371A91C9E}" type="presOf" srcId="{6A93C861-45E4-421C-BACD-876BA839F6E2}" destId="{4AC70C54-1B34-4D93-8E61-FDAF30AAEE51}" srcOrd="0" destOrd="0" presId="urn:microsoft.com/office/officeart/2005/8/layout/process4"/>
    <dgm:cxn modelId="{DDC57ADE-E11B-435D-88D7-AECA03C76075}" srcId="{3616AA13-0DB3-477B-AA40-9944F2E676BD}" destId="{6A93C861-45E4-421C-BACD-876BA839F6E2}" srcOrd="1" destOrd="0" parTransId="{0D113CA1-6BA3-436D-B6A2-C5A3FCD23836}" sibTransId="{9BA718E2-E065-4472-94D9-933EC0252A7F}"/>
    <dgm:cxn modelId="{8E5BE16F-7B1C-43D5-A66F-1DB195EC785E}" srcId="{3616AA13-0DB3-477B-AA40-9944F2E676BD}" destId="{F865F090-F1FB-41ED-AD19-51A60D880BC5}" srcOrd="2" destOrd="0" parTransId="{4F06126E-310F-43B9-8768-497FD1CAA3A6}" sibTransId="{046693F0-1B52-4D26-8CB7-C4DC46C599B2}"/>
    <dgm:cxn modelId="{463BBEB5-DD43-4FC4-A7DA-644D4B35EE52}" type="presOf" srcId="{6A93C861-45E4-421C-BACD-876BA839F6E2}" destId="{88ECDDB4-9BFC-4AAE-A3B9-DED9E7947250}" srcOrd="1" destOrd="0" presId="urn:microsoft.com/office/officeart/2005/8/layout/process4"/>
    <dgm:cxn modelId="{DE459F1F-AC52-459D-9D21-DB2519FD8025}" type="presParOf" srcId="{42A07BF4-F129-49EE-849D-DE5D81980734}" destId="{8790C885-9101-4FA9-9124-681D8314E9F4}" srcOrd="0" destOrd="0" presId="urn:microsoft.com/office/officeart/2005/8/layout/process4"/>
    <dgm:cxn modelId="{3557DB10-5472-439D-99E5-38B4951B0BBB}" type="presParOf" srcId="{8790C885-9101-4FA9-9124-681D8314E9F4}" destId="{A8F2706B-99B9-4F71-B5E0-41B8C17B4257}" srcOrd="0" destOrd="0" presId="urn:microsoft.com/office/officeart/2005/8/layout/process4"/>
    <dgm:cxn modelId="{B43F87EF-9C3C-4EEB-B3CA-EDCE634BAA6C}" type="presParOf" srcId="{8790C885-9101-4FA9-9124-681D8314E9F4}" destId="{B34CED70-C4DE-4E2A-87FE-044771B2AC53}" srcOrd="1" destOrd="0" presId="urn:microsoft.com/office/officeart/2005/8/layout/process4"/>
    <dgm:cxn modelId="{644CFA3A-86C0-450E-9DF9-91EB61A29739}" type="presParOf" srcId="{8790C885-9101-4FA9-9124-681D8314E9F4}" destId="{C995FA93-6275-4250-B5F3-6C1F847B4009}" srcOrd="2" destOrd="0" presId="urn:microsoft.com/office/officeart/2005/8/layout/process4"/>
    <dgm:cxn modelId="{9D705B50-358A-4F66-B8AC-C483339C140B}" type="presParOf" srcId="{C995FA93-6275-4250-B5F3-6C1F847B4009}" destId="{F5BA0104-8752-4E5A-99D9-FD6F804F67DC}" srcOrd="0" destOrd="0" presId="urn:microsoft.com/office/officeart/2005/8/layout/process4"/>
    <dgm:cxn modelId="{0D20B08E-79B8-4F21-A8F7-4DD48041E9BE}" type="presParOf" srcId="{C995FA93-6275-4250-B5F3-6C1F847B4009}" destId="{280E951C-8A84-41FA-A867-3DC59697FA7E}" srcOrd="1" destOrd="0" presId="urn:microsoft.com/office/officeart/2005/8/layout/process4"/>
    <dgm:cxn modelId="{6F35A446-FB40-401B-916B-EDE7778D33EE}" type="presParOf" srcId="{42A07BF4-F129-49EE-849D-DE5D81980734}" destId="{71D76DA2-BD22-459F-B7E6-7F825787D45D}" srcOrd="1" destOrd="0" presId="urn:microsoft.com/office/officeart/2005/8/layout/process4"/>
    <dgm:cxn modelId="{214DF743-5671-49B8-A16F-82C4DF73794C}" type="presParOf" srcId="{42A07BF4-F129-49EE-849D-DE5D81980734}" destId="{5EBE818F-8038-4EED-AF2D-72706C6C564E}" srcOrd="2" destOrd="0" presId="urn:microsoft.com/office/officeart/2005/8/layout/process4"/>
    <dgm:cxn modelId="{ED35A397-DE1A-44F3-8ABA-E248F5D50DCE}" type="presParOf" srcId="{5EBE818F-8038-4EED-AF2D-72706C6C564E}" destId="{4AC70C54-1B34-4D93-8E61-FDAF30AAEE51}" srcOrd="0" destOrd="0" presId="urn:microsoft.com/office/officeart/2005/8/layout/process4"/>
    <dgm:cxn modelId="{C4D121A8-5D24-47FB-B558-DDB9194A7B6C}" type="presParOf" srcId="{5EBE818F-8038-4EED-AF2D-72706C6C564E}" destId="{88ECDDB4-9BFC-4AAE-A3B9-DED9E7947250}" srcOrd="1" destOrd="0" presId="urn:microsoft.com/office/officeart/2005/8/layout/process4"/>
    <dgm:cxn modelId="{44FB8201-D705-472D-BF2E-E90D194CFB92}" type="presParOf" srcId="{5EBE818F-8038-4EED-AF2D-72706C6C564E}" destId="{5BAFC3DF-A823-4704-9169-4581A36BB728}" srcOrd="2" destOrd="0" presId="urn:microsoft.com/office/officeart/2005/8/layout/process4"/>
    <dgm:cxn modelId="{04AD03AD-D9F6-4668-A347-20309C4223E5}" type="presParOf" srcId="{5BAFC3DF-A823-4704-9169-4581A36BB728}" destId="{CABD3D88-6F20-4F27-B41E-426B3AF2990A}" srcOrd="0" destOrd="0" presId="urn:microsoft.com/office/officeart/2005/8/layout/process4"/>
    <dgm:cxn modelId="{E6DC28CE-C97E-4D9E-B77C-79D1C42953E3}" type="presParOf" srcId="{5BAFC3DF-A823-4704-9169-4581A36BB728}" destId="{2A215F21-F6EB-48DC-8BC6-48DFD4BC6D61}" srcOrd="1" destOrd="0" presId="urn:microsoft.com/office/officeart/2005/8/layout/process4"/>
    <dgm:cxn modelId="{2A5B7D47-A2C6-403A-9301-716C065A96D6}" type="presParOf" srcId="{42A07BF4-F129-49EE-849D-DE5D81980734}" destId="{DEA0EDB8-4FC0-4996-B840-A0F1DDE14BCA}" srcOrd="3" destOrd="0" presId="urn:microsoft.com/office/officeart/2005/8/layout/process4"/>
    <dgm:cxn modelId="{E4A804F8-3C0B-4573-99E5-883FEC497B75}" type="presParOf" srcId="{42A07BF4-F129-49EE-849D-DE5D81980734}" destId="{5EB677C2-E151-4A3E-B533-B400720B9B94}" srcOrd="4" destOrd="0" presId="urn:microsoft.com/office/officeart/2005/8/layout/process4"/>
    <dgm:cxn modelId="{563E7D75-EC1D-4150-A557-ED4D99AE646E}" type="presParOf" srcId="{5EB677C2-E151-4A3E-B533-B400720B9B94}" destId="{32B91DC9-9712-427D-BFE6-C1C1481B3027}" srcOrd="0" destOrd="0" presId="urn:microsoft.com/office/officeart/2005/8/layout/process4"/>
    <dgm:cxn modelId="{89029635-C790-4450-862D-0FB836183DE3}" type="presParOf" srcId="{5EB677C2-E151-4A3E-B533-B400720B9B94}" destId="{756DE1D0-C269-4B2F-86CC-52E0CE08885F}" srcOrd="1" destOrd="0" presId="urn:microsoft.com/office/officeart/2005/8/layout/process4"/>
    <dgm:cxn modelId="{E420883F-4B4F-4781-8142-C9D710896861}" type="presParOf" srcId="{5EB677C2-E151-4A3E-B533-B400720B9B94}" destId="{27DE9481-551B-452E-961D-50830C136670}" srcOrd="2" destOrd="0" presId="urn:microsoft.com/office/officeart/2005/8/layout/process4"/>
    <dgm:cxn modelId="{185D874E-5140-4CF6-92D0-CBA20199E055}" type="presParOf" srcId="{27DE9481-551B-452E-961D-50830C136670}" destId="{7AE12EE3-F94E-4303-98B7-C794F1570C67}" srcOrd="0" destOrd="0" presId="urn:microsoft.com/office/officeart/2005/8/layout/process4"/>
    <dgm:cxn modelId="{F18766B1-5E66-47CC-978A-1C5CBB528A2A}" type="presParOf" srcId="{27DE9481-551B-452E-961D-50830C136670}" destId="{8BA34FEC-9A83-4DA6-9AF8-E1C2E40B097D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16AA13-0DB3-477B-AA40-9944F2E676BD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91C67F8-ABEF-4733-B920-AB52DEC6D667}">
      <dgm:prSet phldrT="[Texto]"/>
      <dgm:spPr/>
      <dgm:t>
        <a:bodyPr/>
        <a:lstStyle/>
        <a:p>
          <a:r>
            <a:rPr lang="es-ES" dirty="0" smtClean="0"/>
            <a:t>LÍDERES DE GOVERNOS MAIORITARIOS </a:t>
          </a:r>
          <a:endParaRPr lang="es-ES" dirty="0"/>
        </a:p>
      </dgm:t>
    </dgm:pt>
    <dgm:pt modelId="{3E241814-9B68-480D-87D5-3DDA2E8BC9CD}" type="parTrans" cxnId="{A4C30474-484E-4DEB-A640-E734CB72441F}">
      <dgm:prSet/>
      <dgm:spPr/>
      <dgm:t>
        <a:bodyPr/>
        <a:lstStyle/>
        <a:p>
          <a:endParaRPr lang="es-ES"/>
        </a:p>
      </dgm:t>
    </dgm:pt>
    <dgm:pt modelId="{0524F4D2-C877-4CFC-8397-31F51E858B04}" type="sibTrans" cxnId="{A4C30474-484E-4DEB-A640-E734CB72441F}">
      <dgm:prSet/>
      <dgm:spPr/>
      <dgm:t>
        <a:bodyPr/>
        <a:lstStyle/>
        <a:p>
          <a:endParaRPr lang="es-ES"/>
        </a:p>
      </dgm:t>
    </dgm:pt>
    <dgm:pt modelId="{9E4CED41-D9A0-46B4-8A4F-0DAEB49B9677}">
      <dgm:prSet phldrT="[Texto]"/>
      <dgm:spPr/>
      <dgm:t>
        <a:bodyPr/>
        <a:lstStyle/>
        <a:p>
          <a:r>
            <a:rPr lang="es-ES" dirty="0" smtClean="0"/>
            <a:t>&lt; VULNERÁVEIS CONSPIRAÇÃO</a:t>
          </a:r>
          <a:endParaRPr lang="es-ES" dirty="0"/>
        </a:p>
      </dgm:t>
    </dgm:pt>
    <dgm:pt modelId="{7DA7F0B3-838E-402C-A838-25A90A72ED54}" type="parTrans" cxnId="{31AE98AB-C505-43D1-89C0-27AF5BFA5CD6}">
      <dgm:prSet/>
      <dgm:spPr/>
      <dgm:t>
        <a:bodyPr/>
        <a:lstStyle/>
        <a:p>
          <a:endParaRPr lang="es-ES"/>
        </a:p>
      </dgm:t>
    </dgm:pt>
    <dgm:pt modelId="{35D57EB9-9CC0-4A9D-BEE1-939631989EAC}" type="sibTrans" cxnId="{31AE98AB-C505-43D1-89C0-27AF5BFA5CD6}">
      <dgm:prSet/>
      <dgm:spPr/>
      <dgm:t>
        <a:bodyPr/>
        <a:lstStyle/>
        <a:p>
          <a:endParaRPr lang="es-ES"/>
        </a:p>
      </dgm:t>
    </dgm:pt>
    <dgm:pt modelId="{34B4A2A2-BE72-48D7-87C0-AC1FA37FF074}">
      <dgm:prSet phldrT="[Texto]"/>
      <dgm:spPr/>
      <dgm:t>
        <a:bodyPr/>
        <a:lstStyle/>
        <a:p>
          <a:r>
            <a:rPr lang="es-ES" dirty="0" smtClean="0"/>
            <a:t>&lt; ESTRATEGIAS DE COOPTAÇÃO</a:t>
          </a:r>
          <a:endParaRPr lang="es-ES" dirty="0"/>
        </a:p>
      </dgm:t>
    </dgm:pt>
    <dgm:pt modelId="{8BA49850-FF43-45C5-9E94-7D1E322C185E}" type="parTrans" cxnId="{4FBE0EFD-EDC2-4B45-A12E-4FC3604435D2}">
      <dgm:prSet/>
      <dgm:spPr/>
      <dgm:t>
        <a:bodyPr/>
        <a:lstStyle/>
        <a:p>
          <a:endParaRPr lang="es-ES"/>
        </a:p>
      </dgm:t>
    </dgm:pt>
    <dgm:pt modelId="{6EBD4BCF-B60D-4330-9E1E-9D14883FBDD6}" type="sibTrans" cxnId="{4FBE0EFD-EDC2-4B45-A12E-4FC3604435D2}">
      <dgm:prSet/>
      <dgm:spPr/>
      <dgm:t>
        <a:bodyPr/>
        <a:lstStyle/>
        <a:p>
          <a:endParaRPr lang="es-ES"/>
        </a:p>
      </dgm:t>
    </dgm:pt>
    <dgm:pt modelId="{6A93C861-45E4-421C-BACD-876BA839F6E2}">
      <dgm:prSet phldrT="[Texto]"/>
      <dgm:spPr/>
      <dgm:t>
        <a:bodyPr/>
        <a:lstStyle/>
        <a:p>
          <a:r>
            <a:rPr lang="es-ES" dirty="0" smtClean="0"/>
            <a:t>LÍDERES DE GOVERNOS MINORITARIOS</a:t>
          </a:r>
          <a:endParaRPr lang="es-ES" dirty="0"/>
        </a:p>
      </dgm:t>
    </dgm:pt>
    <dgm:pt modelId="{0D113CA1-6BA3-436D-B6A2-C5A3FCD23836}" type="parTrans" cxnId="{DDC57ADE-E11B-435D-88D7-AECA03C76075}">
      <dgm:prSet/>
      <dgm:spPr/>
      <dgm:t>
        <a:bodyPr/>
        <a:lstStyle/>
        <a:p>
          <a:endParaRPr lang="es-ES"/>
        </a:p>
      </dgm:t>
    </dgm:pt>
    <dgm:pt modelId="{9BA718E2-E065-4472-94D9-933EC0252A7F}" type="sibTrans" cxnId="{DDC57ADE-E11B-435D-88D7-AECA03C76075}">
      <dgm:prSet/>
      <dgm:spPr/>
      <dgm:t>
        <a:bodyPr/>
        <a:lstStyle/>
        <a:p>
          <a:endParaRPr lang="es-ES"/>
        </a:p>
      </dgm:t>
    </dgm:pt>
    <dgm:pt modelId="{54185E07-29FF-4315-93E0-381254540BDE}">
      <dgm:prSet phldrT="[Texto]"/>
      <dgm:spPr/>
      <dgm:t>
        <a:bodyPr/>
        <a:lstStyle/>
        <a:p>
          <a:r>
            <a:rPr lang="es-ES" dirty="0" smtClean="0"/>
            <a:t>&gt; VULNERÁVEIS CONSPIRAÇÃO</a:t>
          </a:r>
          <a:endParaRPr lang="es-ES" dirty="0"/>
        </a:p>
      </dgm:t>
    </dgm:pt>
    <dgm:pt modelId="{E95E56A6-2040-47F2-8114-5B063B7F22F8}" type="parTrans" cxnId="{D37D5D0E-AC98-4993-9BEC-528F8A970C14}">
      <dgm:prSet/>
      <dgm:spPr/>
      <dgm:t>
        <a:bodyPr/>
        <a:lstStyle/>
        <a:p>
          <a:endParaRPr lang="es-ES"/>
        </a:p>
      </dgm:t>
    </dgm:pt>
    <dgm:pt modelId="{EFFC3DC1-8BD7-459E-BC55-C791FAE22DB0}" type="sibTrans" cxnId="{D37D5D0E-AC98-4993-9BEC-528F8A970C14}">
      <dgm:prSet/>
      <dgm:spPr/>
      <dgm:t>
        <a:bodyPr/>
        <a:lstStyle/>
        <a:p>
          <a:endParaRPr lang="es-ES"/>
        </a:p>
      </dgm:t>
    </dgm:pt>
    <dgm:pt modelId="{FC4E1EC7-CF98-4488-8AD1-C7EE8135BF45}">
      <dgm:prSet phldrT="[Texto]"/>
      <dgm:spPr/>
      <dgm:t>
        <a:bodyPr/>
        <a:lstStyle/>
        <a:p>
          <a:r>
            <a:rPr lang="es-ES" dirty="0" smtClean="0"/>
            <a:t>&gt; ESTRATEGIAS DE COOPTAÇÃO</a:t>
          </a:r>
          <a:endParaRPr lang="es-ES" dirty="0"/>
        </a:p>
      </dgm:t>
    </dgm:pt>
    <dgm:pt modelId="{CDE7DBB2-A036-4669-920C-23B58682C1ED}" type="parTrans" cxnId="{968B6758-C4F5-4DEF-B688-BFCE0EF1D546}">
      <dgm:prSet/>
      <dgm:spPr/>
      <dgm:t>
        <a:bodyPr/>
        <a:lstStyle/>
        <a:p>
          <a:endParaRPr lang="es-ES"/>
        </a:p>
      </dgm:t>
    </dgm:pt>
    <dgm:pt modelId="{CDE72416-0988-4C87-BD28-7E90A850C7E6}" type="sibTrans" cxnId="{968B6758-C4F5-4DEF-B688-BFCE0EF1D546}">
      <dgm:prSet/>
      <dgm:spPr/>
      <dgm:t>
        <a:bodyPr/>
        <a:lstStyle/>
        <a:p>
          <a:endParaRPr lang="es-ES"/>
        </a:p>
      </dgm:t>
    </dgm:pt>
    <dgm:pt modelId="{F865F090-F1FB-41ED-AD19-51A60D880BC5}">
      <dgm:prSet phldrT="[Texto]"/>
      <dgm:spPr/>
      <dgm:t>
        <a:bodyPr/>
        <a:lstStyle/>
        <a:p>
          <a:r>
            <a:rPr lang="es-ES" dirty="0" smtClean="0"/>
            <a:t>AS INSTITUIÇÕES COM EFEITO OPOSTO SOBRE VOT/POL</a:t>
          </a:r>
          <a:endParaRPr lang="es-ES" dirty="0"/>
        </a:p>
      </dgm:t>
    </dgm:pt>
    <dgm:pt modelId="{4F06126E-310F-43B9-8768-497FD1CAA3A6}" type="parTrans" cxnId="{8E5BE16F-7B1C-43D5-A66F-1DB195EC785E}">
      <dgm:prSet/>
      <dgm:spPr/>
      <dgm:t>
        <a:bodyPr/>
        <a:lstStyle/>
        <a:p>
          <a:endParaRPr lang="es-ES"/>
        </a:p>
      </dgm:t>
    </dgm:pt>
    <dgm:pt modelId="{046693F0-1B52-4D26-8CB7-C4DC46C599B2}" type="sibTrans" cxnId="{8E5BE16F-7B1C-43D5-A66F-1DB195EC785E}">
      <dgm:prSet/>
      <dgm:spPr/>
      <dgm:t>
        <a:bodyPr/>
        <a:lstStyle/>
        <a:p>
          <a:endParaRPr lang="es-ES"/>
        </a:p>
      </dgm:t>
    </dgm:pt>
    <dgm:pt modelId="{402C35C7-F857-47E2-A8F0-B196C1AEBF0C}">
      <dgm:prSet phldrT="[Texto]"/>
      <dgm:spPr/>
      <dgm:t>
        <a:bodyPr/>
        <a:lstStyle/>
        <a:p>
          <a:r>
            <a:rPr lang="es-ES" dirty="0" smtClean="0"/>
            <a:t>A &gt; VULNERABILIDADE DOS LÍDERES A PERDER</a:t>
          </a:r>
        </a:p>
        <a:p>
          <a:r>
            <a:rPr lang="es-ES" dirty="0" smtClean="0"/>
            <a:t>REDUZEM RISCO A CONSPIRAÇÕES POLÍTICAS</a:t>
          </a:r>
          <a:endParaRPr lang="es-ES" dirty="0"/>
        </a:p>
      </dgm:t>
    </dgm:pt>
    <dgm:pt modelId="{3417722A-13C5-482E-917E-A95364BB9A30}" type="parTrans" cxnId="{5868F7AF-6521-4296-B334-E7B8E36A5D6B}">
      <dgm:prSet/>
      <dgm:spPr/>
      <dgm:t>
        <a:bodyPr/>
        <a:lstStyle/>
        <a:p>
          <a:endParaRPr lang="es-ES"/>
        </a:p>
      </dgm:t>
    </dgm:pt>
    <dgm:pt modelId="{EDF84B18-985F-44D1-9017-8322F13F95EE}" type="sibTrans" cxnId="{5868F7AF-6521-4296-B334-E7B8E36A5D6B}">
      <dgm:prSet/>
      <dgm:spPr/>
      <dgm:t>
        <a:bodyPr/>
        <a:lstStyle/>
        <a:p>
          <a:endParaRPr lang="es-ES"/>
        </a:p>
      </dgm:t>
    </dgm:pt>
    <dgm:pt modelId="{69E7163B-01D8-496A-8B69-8CE4C5B16B91}">
      <dgm:prSet phldrT="[Texto]"/>
      <dgm:spPr/>
      <dgm:t>
        <a:bodyPr/>
        <a:lstStyle/>
        <a:p>
          <a:r>
            <a:rPr lang="es-ES" dirty="0" smtClean="0"/>
            <a:t>QUANDO &gt; RISCO DE CONSPIRAÇÕES</a:t>
          </a:r>
        </a:p>
        <a:p>
          <a:r>
            <a:rPr lang="es-ES" dirty="0" smtClean="0"/>
            <a:t> SE REDUZ O RISCO DE PERDER O PODER</a:t>
          </a:r>
          <a:endParaRPr lang="es-ES" dirty="0"/>
        </a:p>
      </dgm:t>
    </dgm:pt>
    <dgm:pt modelId="{ADD26F3C-02D7-42A4-9239-9B4072429228}" type="parTrans" cxnId="{87626C02-D8C9-4518-BC94-28CE0ACB1F9C}">
      <dgm:prSet/>
      <dgm:spPr/>
      <dgm:t>
        <a:bodyPr/>
        <a:lstStyle/>
        <a:p>
          <a:endParaRPr lang="es-ES"/>
        </a:p>
      </dgm:t>
    </dgm:pt>
    <dgm:pt modelId="{98F3B6F0-8089-4BA7-8BDA-A05692BA99BB}" type="sibTrans" cxnId="{87626C02-D8C9-4518-BC94-28CE0ACB1F9C}">
      <dgm:prSet/>
      <dgm:spPr/>
      <dgm:t>
        <a:bodyPr/>
        <a:lstStyle/>
        <a:p>
          <a:endParaRPr lang="es-ES"/>
        </a:p>
      </dgm:t>
    </dgm:pt>
    <dgm:pt modelId="{42A07BF4-F129-49EE-849D-DE5D81980734}" type="pres">
      <dgm:prSet presAssocID="{3616AA13-0DB3-477B-AA40-9944F2E676B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790C885-9101-4FA9-9124-681D8314E9F4}" type="pres">
      <dgm:prSet presAssocID="{F865F090-F1FB-41ED-AD19-51A60D880BC5}" presName="boxAndChildren" presStyleCnt="0"/>
      <dgm:spPr/>
    </dgm:pt>
    <dgm:pt modelId="{A8F2706B-99B9-4F71-B5E0-41B8C17B4257}" type="pres">
      <dgm:prSet presAssocID="{F865F090-F1FB-41ED-AD19-51A60D880BC5}" presName="parentTextBox" presStyleLbl="node1" presStyleIdx="0" presStyleCnt="3"/>
      <dgm:spPr/>
      <dgm:t>
        <a:bodyPr/>
        <a:lstStyle/>
        <a:p>
          <a:endParaRPr lang="es-ES"/>
        </a:p>
      </dgm:t>
    </dgm:pt>
    <dgm:pt modelId="{B34CED70-C4DE-4E2A-87FE-044771B2AC53}" type="pres">
      <dgm:prSet presAssocID="{F865F090-F1FB-41ED-AD19-51A60D880BC5}" presName="entireBox" presStyleLbl="node1" presStyleIdx="0" presStyleCnt="3"/>
      <dgm:spPr/>
      <dgm:t>
        <a:bodyPr/>
        <a:lstStyle/>
        <a:p>
          <a:endParaRPr lang="es-ES"/>
        </a:p>
      </dgm:t>
    </dgm:pt>
    <dgm:pt modelId="{C995FA93-6275-4250-B5F3-6C1F847B4009}" type="pres">
      <dgm:prSet presAssocID="{F865F090-F1FB-41ED-AD19-51A60D880BC5}" presName="descendantBox" presStyleCnt="0"/>
      <dgm:spPr/>
    </dgm:pt>
    <dgm:pt modelId="{F5BA0104-8752-4E5A-99D9-FD6F804F67DC}" type="pres">
      <dgm:prSet presAssocID="{402C35C7-F857-47E2-A8F0-B196C1AEBF0C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80E951C-8A84-41FA-A867-3DC59697FA7E}" type="pres">
      <dgm:prSet presAssocID="{69E7163B-01D8-496A-8B69-8CE4C5B16B91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1D76DA2-BD22-459F-B7E6-7F825787D45D}" type="pres">
      <dgm:prSet presAssocID="{9BA718E2-E065-4472-94D9-933EC0252A7F}" presName="sp" presStyleCnt="0"/>
      <dgm:spPr/>
    </dgm:pt>
    <dgm:pt modelId="{5EBE818F-8038-4EED-AF2D-72706C6C564E}" type="pres">
      <dgm:prSet presAssocID="{6A93C861-45E4-421C-BACD-876BA839F6E2}" presName="arrowAndChildren" presStyleCnt="0"/>
      <dgm:spPr/>
    </dgm:pt>
    <dgm:pt modelId="{4AC70C54-1B34-4D93-8E61-FDAF30AAEE51}" type="pres">
      <dgm:prSet presAssocID="{6A93C861-45E4-421C-BACD-876BA839F6E2}" presName="parentTextArrow" presStyleLbl="node1" presStyleIdx="0" presStyleCnt="3"/>
      <dgm:spPr/>
      <dgm:t>
        <a:bodyPr/>
        <a:lstStyle/>
        <a:p>
          <a:endParaRPr lang="es-ES"/>
        </a:p>
      </dgm:t>
    </dgm:pt>
    <dgm:pt modelId="{88ECDDB4-9BFC-4AAE-A3B9-DED9E7947250}" type="pres">
      <dgm:prSet presAssocID="{6A93C861-45E4-421C-BACD-876BA839F6E2}" presName="arrow" presStyleLbl="node1" presStyleIdx="1" presStyleCnt="3"/>
      <dgm:spPr/>
      <dgm:t>
        <a:bodyPr/>
        <a:lstStyle/>
        <a:p>
          <a:endParaRPr lang="es-ES"/>
        </a:p>
      </dgm:t>
    </dgm:pt>
    <dgm:pt modelId="{5BAFC3DF-A823-4704-9169-4581A36BB728}" type="pres">
      <dgm:prSet presAssocID="{6A93C861-45E4-421C-BACD-876BA839F6E2}" presName="descendantArrow" presStyleCnt="0"/>
      <dgm:spPr/>
    </dgm:pt>
    <dgm:pt modelId="{CABD3D88-6F20-4F27-B41E-426B3AF2990A}" type="pres">
      <dgm:prSet presAssocID="{54185E07-29FF-4315-93E0-381254540BDE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215F21-F6EB-48DC-8BC6-48DFD4BC6D61}" type="pres">
      <dgm:prSet presAssocID="{FC4E1EC7-CF98-4488-8AD1-C7EE8135BF45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EA0EDB8-4FC0-4996-B840-A0F1DDE14BCA}" type="pres">
      <dgm:prSet presAssocID="{0524F4D2-C877-4CFC-8397-31F51E858B04}" presName="sp" presStyleCnt="0"/>
      <dgm:spPr/>
    </dgm:pt>
    <dgm:pt modelId="{5EB677C2-E151-4A3E-B533-B400720B9B94}" type="pres">
      <dgm:prSet presAssocID="{991C67F8-ABEF-4733-B920-AB52DEC6D667}" presName="arrowAndChildren" presStyleCnt="0"/>
      <dgm:spPr/>
    </dgm:pt>
    <dgm:pt modelId="{32B91DC9-9712-427D-BFE6-C1C1481B3027}" type="pres">
      <dgm:prSet presAssocID="{991C67F8-ABEF-4733-B920-AB52DEC6D667}" presName="parentTextArrow" presStyleLbl="node1" presStyleIdx="1" presStyleCnt="3"/>
      <dgm:spPr/>
      <dgm:t>
        <a:bodyPr/>
        <a:lstStyle/>
        <a:p>
          <a:endParaRPr lang="es-ES"/>
        </a:p>
      </dgm:t>
    </dgm:pt>
    <dgm:pt modelId="{756DE1D0-C269-4B2F-86CC-52E0CE08885F}" type="pres">
      <dgm:prSet presAssocID="{991C67F8-ABEF-4733-B920-AB52DEC6D667}" presName="arrow" presStyleLbl="node1" presStyleIdx="2" presStyleCnt="3" custLinFactNeighborX="-3516" custLinFactNeighborY="-9298"/>
      <dgm:spPr/>
      <dgm:t>
        <a:bodyPr/>
        <a:lstStyle/>
        <a:p>
          <a:endParaRPr lang="es-ES"/>
        </a:p>
      </dgm:t>
    </dgm:pt>
    <dgm:pt modelId="{27DE9481-551B-452E-961D-50830C136670}" type="pres">
      <dgm:prSet presAssocID="{991C67F8-ABEF-4733-B920-AB52DEC6D667}" presName="descendantArrow" presStyleCnt="0"/>
      <dgm:spPr/>
    </dgm:pt>
    <dgm:pt modelId="{7AE12EE3-F94E-4303-98B7-C794F1570C67}" type="pres">
      <dgm:prSet presAssocID="{9E4CED41-D9A0-46B4-8A4F-0DAEB49B9677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BA34FEC-9A83-4DA6-9AF8-E1C2E40B097D}" type="pres">
      <dgm:prSet presAssocID="{34B4A2A2-BE72-48D7-87C0-AC1FA37FF074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09DE695-59D6-41B8-9940-89A48E8038E3}" type="presOf" srcId="{34B4A2A2-BE72-48D7-87C0-AC1FA37FF074}" destId="{8BA34FEC-9A83-4DA6-9AF8-E1C2E40B097D}" srcOrd="0" destOrd="0" presId="urn:microsoft.com/office/officeart/2005/8/layout/process4"/>
    <dgm:cxn modelId="{87626C02-D8C9-4518-BC94-28CE0ACB1F9C}" srcId="{F865F090-F1FB-41ED-AD19-51A60D880BC5}" destId="{69E7163B-01D8-496A-8B69-8CE4C5B16B91}" srcOrd="1" destOrd="0" parTransId="{ADD26F3C-02D7-42A4-9239-9B4072429228}" sibTransId="{98F3B6F0-8089-4BA7-8BDA-A05692BA99BB}"/>
    <dgm:cxn modelId="{C622E581-7673-47B5-85C6-D7589FD18AAA}" type="presOf" srcId="{F865F090-F1FB-41ED-AD19-51A60D880BC5}" destId="{B34CED70-C4DE-4E2A-87FE-044771B2AC53}" srcOrd="1" destOrd="0" presId="urn:microsoft.com/office/officeart/2005/8/layout/process4"/>
    <dgm:cxn modelId="{D37D5D0E-AC98-4993-9BEC-528F8A970C14}" srcId="{6A93C861-45E4-421C-BACD-876BA839F6E2}" destId="{54185E07-29FF-4315-93E0-381254540BDE}" srcOrd="0" destOrd="0" parTransId="{E95E56A6-2040-47F2-8114-5B063B7F22F8}" sibTransId="{EFFC3DC1-8BD7-459E-BC55-C791FAE22DB0}"/>
    <dgm:cxn modelId="{98232020-F365-4396-8891-5B7700C72E70}" type="presOf" srcId="{6A93C861-45E4-421C-BACD-876BA839F6E2}" destId="{4AC70C54-1B34-4D93-8E61-FDAF30AAEE51}" srcOrd="0" destOrd="0" presId="urn:microsoft.com/office/officeart/2005/8/layout/process4"/>
    <dgm:cxn modelId="{ED51092B-39E0-4132-B7C6-B4BCED6A74E1}" type="presOf" srcId="{FC4E1EC7-CF98-4488-8AD1-C7EE8135BF45}" destId="{2A215F21-F6EB-48DC-8BC6-48DFD4BC6D61}" srcOrd="0" destOrd="0" presId="urn:microsoft.com/office/officeart/2005/8/layout/process4"/>
    <dgm:cxn modelId="{070D373D-CBE6-428E-808D-8FA669A73BFE}" type="presOf" srcId="{9E4CED41-D9A0-46B4-8A4F-0DAEB49B9677}" destId="{7AE12EE3-F94E-4303-98B7-C794F1570C67}" srcOrd="0" destOrd="0" presId="urn:microsoft.com/office/officeart/2005/8/layout/process4"/>
    <dgm:cxn modelId="{00611ADF-7C25-4C9D-9182-BC726E7A1170}" type="presOf" srcId="{3616AA13-0DB3-477B-AA40-9944F2E676BD}" destId="{42A07BF4-F129-49EE-849D-DE5D81980734}" srcOrd="0" destOrd="0" presId="urn:microsoft.com/office/officeart/2005/8/layout/process4"/>
    <dgm:cxn modelId="{A4C30474-484E-4DEB-A640-E734CB72441F}" srcId="{3616AA13-0DB3-477B-AA40-9944F2E676BD}" destId="{991C67F8-ABEF-4733-B920-AB52DEC6D667}" srcOrd="0" destOrd="0" parTransId="{3E241814-9B68-480D-87D5-3DDA2E8BC9CD}" sibTransId="{0524F4D2-C877-4CFC-8397-31F51E858B04}"/>
    <dgm:cxn modelId="{A6EBADB2-BD0D-44E8-BFDF-B300E667DBEE}" type="presOf" srcId="{991C67F8-ABEF-4733-B920-AB52DEC6D667}" destId="{32B91DC9-9712-427D-BFE6-C1C1481B3027}" srcOrd="0" destOrd="0" presId="urn:microsoft.com/office/officeart/2005/8/layout/process4"/>
    <dgm:cxn modelId="{5868F7AF-6521-4296-B334-E7B8E36A5D6B}" srcId="{F865F090-F1FB-41ED-AD19-51A60D880BC5}" destId="{402C35C7-F857-47E2-A8F0-B196C1AEBF0C}" srcOrd="0" destOrd="0" parTransId="{3417722A-13C5-482E-917E-A95364BB9A30}" sibTransId="{EDF84B18-985F-44D1-9017-8322F13F95EE}"/>
    <dgm:cxn modelId="{A699225E-3B06-47AC-A4AB-1724224D2836}" type="presOf" srcId="{6A93C861-45E4-421C-BACD-876BA839F6E2}" destId="{88ECDDB4-9BFC-4AAE-A3B9-DED9E7947250}" srcOrd="1" destOrd="0" presId="urn:microsoft.com/office/officeart/2005/8/layout/process4"/>
    <dgm:cxn modelId="{34F29782-C062-4190-A26F-A2E6F12FFC71}" type="presOf" srcId="{991C67F8-ABEF-4733-B920-AB52DEC6D667}" destId="{756DE1D0-C269-4B2F-86CC-52E0CE08885F}" srcOrd="1" destOrd="0" presId="urn:microsoft.com/office/officeart/2005/8/layout/process4"/>
    <dgm:cxn modelId="{CA773C54-1E93-462A-99E9-7C6E50133C9D}" type="presOf" srcId="{F865F090-F1FB-41ED-AD19-51A60D880BC5}" destId="{A8F2706B-99B9-4F71-B5E0-41B8C17B4257}" srcOrd="0" destOrd="0" presId="urn:microsoft.com/office/officeart/2005/8/layout/process4"/>
    <dgm:cxn modelId="{31AE98AB-C505-43D1-89C0-27AF5BFA5CD6}" srcId="{991C67F8-ABEF-4733-B920-AB52DEC6D667}" destId="{9E4CED41-D9A0-46B4-8A4F-0DAEB49B9677}" srcOrd="0" destOrd="0" parTransId="{7DA7F0B3-838E-402C-A838-25A90A72ED54}" sibTransId="{35D57EB9-9CC0-4A9D-BEE1-939631989EAC}"/>
    <dgm:cxn modelId="{93D21837-4F36-4A40-804F-C441A48A286E}" type="presOf" srcId="{402C35C7-F857-47E2-A8F0-B196C1AEBF0C}" destId="{F5BA0104-8752-4E5A-99D9-FD6F804F67DC}" srcOrd="0" destOrd="0" presId="urn:microsoft.com/office/officeart/2005/8/layout/process4"/>
    <dgm:cxn modelId="{968B6758-C4F5-4DEF-B688-BFCE0EF1D546}" srcId="{6A93C861-45E4-421C-BACD-876BA839F6E2}" destId="{FC4E1EC7-CF98-4488-8AD1-C7EE8135BF45}" srcOrd="1" destOrd="0" parTransId="{CDE7DBB2-A036-4669-920C-23B58682C1ED}" sibTransId="{CDE72416-0988-4C87-BD28-7E90A850C7E6}"/>
    <dgm:cxn modelId="{4FBE0EFD-EDC2-4B45-A12E-4FC3604435D2}" srcId="{991C67F8-ABEF-4733-B920-AB52DEC6D667}" destId="{34B4A2A2-BE72-48D7-87C0-AC1FA37FF074}" srcOrd="1" destOrd="0" parTransId="{8BA49850-FF43-45C5-9E94-7D1E322C185E}" sibTransId="{6EBD4BCF-B60D-4330-9E1E-9D14883FBDD6}"/>
    <dgm:cxn modelId="{DDC57ADE-E11B-435D-88D7-AECA03C76075}" srcId="{3616AA13-0DB3-477B-AA40-9944F2E676BD}" destId="{6A93C861-45E4-421C-BACD-876BA839F6E2}" srcOrd="1" destOrd="0" parTransId="{0D113CA1-6BA3-436D-B6A2-C5A3FCD23836}" sibTransId="{9BA718E2-E065-4472-94D9-933EC0252A7F}"/>
    <dgm:cxn modelId="{D7329947-0A2B-43D6-B7E7-BF6D11A23390}" type="presOf" srcId="{54185E07-29FF-4315-93E0-381254540BDE}" destId="{CABD3D88-6F20-4F27-B41E-426B3AF2990A}" srcOrd="0" destOrd="0" presId="urn:microsoft.com/office/officeart/2005/8/layout/process4"/>
    <dgm:cxn modelId="{4BF89513-B90E-48C4-93B1-09D317449930}" type="presOf" srcId="{69E7163B-01D8-496A-8B69-8CE4C5B16B91}" destId="{280E951C-8A84-41FA-A867-3DC59697FA7E}" srcOrd="0" destOrd="0" presId="urn:microsoft.com/office/officeart/2005/8/layout/process4"/>
    <dgm:cxn modelId="{8E5BE16F-7B1C-43D5-A66F-1DB195EC785E}" srcId="{3616AA13-0DB3-477B-AA40-9944F2E676BD}" destId="{F865F090-F1FB-41ED-AD19-51A60D880BC5}" srcOrd="2" destOrd="0" parTransId="{4F06126E-310F-43B9-8768-497FD1CAA3A6}" sibTransId="{046693F0-1B52-4D26-8CB7-C4DC46C599B2}"/>
    <dgm:cxn modelId="{20658776-55E3-41B5-A60B-FE1186A7BC08}" type="presParOf" srcId="{42A07BF4-F129-49EE-849D-DE5D81980734}" destId="{8790C885-9101-4FA9-9124-681D8314E9F4}" srcOrd="0" destOrd="0" presId="urn:microsoft.com/office/officeart/2005/8/layout/process4"/>
    <dgm:cxn modelId="{9D54E9AE-8CFD-46AE-9A82-9C941B289BC3}" type="presParOf" srcId="{8790C885-9101-4FA9-9124-681D8314E9F4}" destId="{A8F2706B-99B9-4F71-B5E0-41B8C17B4257}" srcOrd="0" destOrd="0" presId="urn:microsoft.com/office/officeart/2005/8/layout/process4"/>
    <dgm:cxn modelId="{E5CF06DB-BCA2-4DD1-8D22-5317047EEE6B}" type="presParOf" srcId="{8790C885-9101-4FA9-9124-681D8314E9F4}" destId="{B34CED70-C4DE-4E2A-87FE-044771B2AC53}" srcOrd="1" destOrd="0" presId="urn:microsoft.com/office/officeart/2005/8/layout/process4"/>
    <dgm:cxn modelId="{85523DB0-8845-4A39-B0CC-0FDF82A4C4F8}" type="presParOf" srcId="{8790C885-9101-4FA9-9124-681D8314E9F4}" destId="{C995FA93-6275-4250-B5F3-6C1F847B4009}" srcOrd="2" destOrd="0" presId="urn:microsoft.com/office/officeart/2005/8/layout/process4"/>
    <dgm:cxn modelId="{3AF4009D-D4A7-4C30-A454-00C08E1BD6AC}" type="presParOf" srcId="{C995FA93-6275-4250-B5F3-6C1F847B4009}" destId="{F5BA0104-8752-4E5A-99D9-FD6F804F67DC}" srcOrd="0" destOrd="0" presId="urn:microsoft.com/office/officeart/2005/8/layout/process4"/>
    <dgm:cxn modelId="{4D25C885-FB49-44F5-82D6-EB6869A7ACA7}" type="presParOf" srcId="{C995FA93-6275-4250-B5F3-6C1F847B4009}" destId="{280E951C-8A84-41FA-A867-3DC59697FA7E}" srcOrd="1" destOrd="0" presId="urn:microsoft.com/office/officeart/2005/8/layout/process4"/>
    <dgm:cxn modelId="{A8B55D00-3FBD-4090-9CB0-6B8AB37B4F20}" type="presParOf" srcId="{42A07BF4-F129-49EE-849D-DE5D81980734}" destId="{71D76DA2-BD22-459F-B7E6-7F825787D45D}" srcOrd="1" destOrd="0" presId="urn:microsoft.com/office/officeart/2005/8/layout/process4"/>
    <dgm:cxn modelId="{BF962693-E48C-4262-9465-3656A1BB1315}" type="presParOf" srcId="{42A07BF4-F129-49EE-849D-DE5D81980734}" destId="{5EBE818F-8038-4EED-AF2D-72706C6C564E}" srcOrd="2" destOrd="0" presId="urn:microsoft.com/office/officeart/2005/8/layout/process4"/>
    <dgm:cxn modelId="{0264BD4B-732A-471D-8AFE-551E9B8F7775}" type="presParOf" srcId="{5EBE818F-8038-4EED-AF2D-72706C6C564E}" destId="{4AC70C54-1B34-4D93-8E61-FDAF30AAEE51}" srcOrd="0" destOrd="0" presId="urn:microsoft.com/office/officeart/2005/8/layout/process4"/>
    <dgm:cxn modelId="{AC7C0DBA-60A7-41F0-ABEB-71FA83D8C33F}" type="presParOf" srcId="{5EBE818F-8038-4EED-AF2D-72706C6C564E}" destId="{88ECDDB4-9BFC-4AAE-A3B9-DED9E7947250}" srcOrd="1" destOrd="0" presId="urn:microsoft.com/office/officeart/2005/8/layout/process4"/>
    <dgm:cxn modelId="{A1C23B10-BC72-420A-9BE9-560DEBF25937}" type="presParOf" srcId="{5EBE818F-8038-4EED-AF2D-72706C6C564E}" destId="{5BAFC3DF-A823-4704-9169-4581A36BB728}" srcOrd="2" destOrd="0" presId="urn:microsoft.com/office/officeart/2005/8/layout/process4"/>
    <dgm:cxn modelId="{407E8F9D-7535-4A7F-A26C-CE6D3B95F9ED}" type="presParOf" srcId="{5BAFC3DF-A823-4704-9169-4581A36BB728}" destId="{CABD3D88-6F20-4F27-B41E-426B3AF2990A}" srcOrd="0" destOrd="0" presId="urn:microsoft.com/office/officeart/2005/8/layout/process4"/>
    <dgm:cxn modelId="{647833F3-21B6-4554-AA2C-6A54DD6F9787}" type="presParOf" srcId="{5BAFC3DF-A823-4704-9169-4581A36BB728}" destId="{2A215F21-F6EB-48DC-8BC6-48DFD4BC6D61}" srcOrd="1" destOrd="0" presId="urn:microsoft.com/office/officeart/2005/8/layout/process4"/>
    <dgm:cxn modelId="{DF37DFCF-9671-4706-BEA8-07DF948EB0E2}" type="presParOf" srcId="{42A07BF4-F129-49EE-849D-DE5D81980734}" destId="{DEA0EDB8-4FC0-4996-B840-A0F1DDE14BCA}" srcOrd="3" destOrd="0" presId="urn:microsoft.com/office/officeart/2005/8/layout/process4"/>
    <dgm:cxn modelId="{5237470D-5F7A-41AA-837B-8042848BEEA2}" type="presParOf" srcId="{42A07BF4-F129-49EE-849D-DE5D81980734}" destId="{5EB677C2-E151-4A3E-B533-B400720B9B94}" srcOrd="4" destOrd="0" presId="urn:microsoft.com/office/officeart/2005/8/layout/process4"/>
    <dgm:cxn modelId="{743F4F56-3426-4EA3-AB4D-72E8172633D3}" type="presParOf" srcId="{5EB677C2-E151-4A3E-B533-B400720B9B94}" destId="{32B91DC9-9712-427D-BFE6-C1C1481B3027}" srcOrd="0" destOrd="0" presId="urn:microsoft.com/office/officeart/2005/8/layout/process4"/>
    <dgm:cxn modelId="{5778FBB3-7EAB-4C0C-95A9-E9901DF1FCD3}" type="presParOf" srcId="{5EB677C2-E151-4A3E-B533-B400720B9B94}" destId="{756DE1D0-C269-4B2F-86CC-52E0CE08885F}" srcOrd="1" destOrd="0" presId="urn:microsoft.com/office/officeart/2005/8/layout/process4"/>
    <dgm:cxn modelId="{7A3838DC-EC45-40CE-9CCA-FDEBADB3A838}" type="presParOf" srcId="{5EB677C2-E151-4A3E-B533-B400720B9B94}" destId="{27DE9481-551B-452E-961D-50830C136670}" srcOrd="2" destOrd="0" presId="urn:microsoft.com/office/officeart/2005/8/layout/process4"/>
    <dgm:cxn modelId="{08FE4200-FA94-43BD-95C0-17F3FB8DD944}" type="presParOf" srcId="{27DE9481-551B-452E-961D-50830C136670}" destId="{7AE12EE3-F94E-4303-98B7-C794F1570C67}" srcOrd="0" destOrd="0" presId="urn:microsoft.com/office/officeart/2005/8/layout/process4"/>
    <dgm:cxn modelId="{89F1FF0F-3396-4F78-83C7-05E3BDB28520}" type="presParOf" srcId="{27DE9481-551B-452E-961D-50830C136670}" destId="{8BA34FEC-9A83-4DA6-9AF8-E1C2E40B097D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616AA13-0DB3-477B-AA40-9944F2E676BD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91C67F8-ABEF-4733-B920-AB52DEC6D667}">
      <dgm:prSet phldrT="[Texto]"/>
      <dgm:spPr/>
      <dgm:t>
        <a:bodyPr/>
        <a:lstStyle/>
        <a:p>
          <a:r>
            <a:rPr lang="es-ES" dirty="0" smtClean="0"/>
            <a:t>LÍDERES DE GOVERNOS MAIORITARIOS </a:t>
          </a:r>
          <a:endParaRPr lang="es-ES" dirty="0"/>
        </a:p>
      </dgm:t>
    </dgm:pt>
    <dgm:pt modelId="{3E241814-9B68-480D-87D5-3DDA2E8BC9CD}" type="parTrans" cxnId="{A4C30474-484E-4DEB-A640-E734CB72441F}">
      <dgm:prSet/>
      <dgm:spPr/>
      <dgm:t>
        <a:bodyPr/>
        <a:lstStyle/>
        <a:p>
          <a:endParaRPr lang="es-ES"/>
        </a:p>
      </dgm:t>
    </dgm:pt>
    <dgm:pt modelId="{0524F4D2-C877-4CFC-8397-31F51E858B04}" type="sibTrans" cxnId="{A4C30474-484E-4DEB-A640-E734CB72441F}">
      <dgm:prSet/>
      <dgm:spPr/>
      <dgm:t>
        <a:bodyPr/>
        <a:lstStyle/>
        <a:p>
          <a:endParaRPr lang="es-ES"/>
        </a:p>
      </dgm:t>
    </dgm:pt>
    <dgm:pt modelId="{9E4CED41-D9A0-46B4-8A4F-0DAEB49B9677}">
      <dgm:prSet phldrT="[Texto]"/>
      <dgm:spPr/>
      <dgm:t>
        <a:bodyPr/>
        <a:lstStyle/>
        <a:p>
          <a:r>
            <a:rPr lang="es-ES" dirty="0" smtClean="0"/>
            <a:t>&lt; VULNERÁVEIS CONSPIRAÇÃO</a:t>
          </a:r>
          <a:endParaRPr lang="es-ES" dirty="0"/>
        </a:p>
      </dgm:t>
    </dgm:pt>
    <dgm:pt modelId="{7DA7F0B3-838E-402C-A838-25A90A72ED54}" type="parTrans" cxnId="{31AE98AB-C505-43D1-89C0-27AF5BFA5CD6}">
      <dgm:prSet/>
      <dgm:spPr/>
      <dgm:t>
        <a:bodyPr/>
        <a:lstStyle/>
        <a:p>
          <a:endParaRPr lang="es-ES"/>
        </a:p>
      </dgm:t>
    </dgm:pt>
    <dgm:pt modelId="{35D57EB9-9CC0-4A9D-BEE1-939631989EAC}" type="sibTrans" cxnId="{31AE98AB-C505-43D1-89C0-27AF5BFA5CD6}">
      <dgm:prSet/>
      <dgm:spPr/>
      <dgm:t>
        <a:bodyPr/>
        <a:lstStyle/>
        <a:p>
          <a:endParaRPr lang="es-ES"/>
        </a:p>
      </dgm:t>
    </dgm:pt>
    <dgm:pt modelId="{34B4A2A2-BE72-48D7-87C0-AC1FA37FF074}">
      <dgm:prSet phldrT="[Texto]"/>
      <dgm:spPr/>
      <dgm:t>
        <a:bodyPr/>
        <a:lstStyle/>
        <a:p>
          <a:r>
            <a:rPr lang="es-ES" dirty="0" smtClean="0"/>
            <a:t>&lt; ESTRATEGIAS DE COOPTAÇÃO</a:t>
          </a:r>
          <a:endParaRPr lang="es-ES" dirty="0"/>
        </a:p>
      </dgm:t>
    </dgm:pt>
    <dgm:pt modelId="{8BA49850-FF43-45C5-9E94-7D1E322C185E}" type="parTrans" cxnId="{4FBE0EFD-EDC2-4B45-A12E-4FC3604435D2}">
      <dgm:prSet/>
      <dgm:spPr/>
      <dgm:t>
        <a:bodyPr/>
        <a:lstStyle/>
        <a:p>
          <a:endParaRPr lang="es-ES"/>
        </a:p>
      </dgm:t>
    </dgm:pt>
    <dgm:pt modelId="{6EBD4BCF-B60D-4330-9E1E-9D14883FBDD6}" type="sibTrans" cxnId="{4FBE0EFD-EDC2-4B45-A12E-4FC3604435D2}">
      <dgm:prSet/>
      <dgm:spPr/>
      <dgm:t>
        <a:bodyPr/>
        <a:lstStyle/>
        <a:p>
          <a:endParaRPr lang="es-ES"/>
        </a:p>
      </dgm:t>
    </dgm:pt>
    <dgm:pt modelId="{6A93C861-45E4-421C-BACD-876BA839F6E2}">
      <dgm:prSet phldrT="[Texto]"/>
      <dgm:spPr/>
      <dgm:t>
        <a:bodyPr/>
        <a:lstStyle/>
        <a:p>
          <a:r>
            <a:rPr lang="es-ES" dirty="0" smtClean="0"/>
            <a:t>LÍDERES DE GOVERNOS MINORITARIOS</a:t>
          </a:r>
          <a:endParaRPr lang="es-ES" dirty="0"/>
        </a:p>
      </dgm:t>
    </dgm:pt>
    <dgm:pt modelId="{0D113CA1-6BA3-436D-B6A2-C5A3FCD23836}" type="parTrans" cxnId="{DDC57ADE-E11B-435D-88D7-AECA03C76075}">
      <dgm:prSet/>
      <dgm:spPr/>
      <dgm:t>
        <a:bodyPr/>
        <a:lstStyle/>
        <a:p>
          <a:endParaRPr lang="es-ES"/>
        </a:p>
      </dgm:t>
    </dgm:pt>
    <dgm:pt modelId="{9BA718E2-E065-4472-94D9-933EC0252A7F}" type="sibTrans" cxnId="{DDC57ADE-E11B-435D-88D7-AECA03C76075}">
      <dgm:prSet/>
      <dgm:spPr/>
      <dgm:t>
        <a:bodyPr/>
        <a:lstStyle/>
        <a:p>
          <a:endParaRPr lang="es-ES"/>
        </a:p>
      </dgm:t>
    </dgm:pt>
    <dgm:pt modelId="{54185E07-29FF-4315-93E0-381254540BDE}">
      <dgm:prSet phldrT="[Texto]"/>
      <dgm:spPr/>
      <dgm:t>
        <a:bodyPr/>
        <a:lstStyle/>
        <a:p>
          <a:r>
            <a:rPr lang="es-ES" dirty="0" smtClean="0"/>
            <a:t>&gt; VULNERÁVEIS CONSPIRAÇÃO</a:t>
          </a:r>
          <a:endParaRPr lang="es-ES" dirty="0"/>
        </a:p>
      </dgm:t>
    </dgm:pt>
    <dgm:pt modelId="{E95E56A6-2040-47F2-8114-5B063B7F22F8}" type="parTrans" cxnId="{D37D5D0E-AC98-4993-9BEC-528F8A970C14}">
      <dgm:prSet/>
      <dgm:spPr/>
      <dgm:t>
        <a:bodyPr/>
        <a:lstStyle/>
        <a:p>
          <a:endParaRPr lang="es-ES"/>
        </a:p>
      </dgm:t>
    </dgm:pt>
    <dgm:pt modelId="{EFFC3DC1-8BD7-459E-BC55-C791FAE22DB0}" type="sibTrans" cxnId="{D37D5D0E-AC98-4993-9BEC-528F8A970C14}">
      <dgm:prSet/>
      <dgm:spPr/>
      <dgm:t>
        <a:bodyPr/>
        <a:lstStyle/>
        <a:p>
          <a:endParaRPr lang="es-ES"/>
        </a:p>
      </dgm:t>
    </dgm:pt>
    <dgm:pt modelId="{FC4E1EC7-CF98-4488-8AD1-C7EE8135BF45}">
      <dgm:prSet phldrT="[Texto]"/>
      <dgm:spPr/>
      <dgm:t>
        <a:bodyPr/>
        <a:lstStyle/>
        <a:p>
          <a:r>
            <a:rPr lang="es-ES" dirty="0" smtClean="0"/>
            <a:t>&gt; ESTRATEGIAS DE COOPTAÇÃO</a:t>
          </a:r>
          <a:endParaRPr lang="es-ES" dirty="0"/>
        </a:p>
      </dgm:t>
    </dgm:pt>
    <dgm:pt modelId="{CDE7DBB2-A036-4669-920C-23B58682C1ED}" type="parTrans" cxnId="{968B6758-C4F5-4DEF-B688-BFCE0EF1D546}">
      <dgm:prSet/>
      <dgm:spPr/>
      <dgm:t>
        <a:bodyPr/>
        <a:lstStyle/>
        <a:p>
          <a:endParaRPr lang="es-ES"/>
        </a:p>
      </dgm:t>
    </dgm:pt>
    <dgm:pt modelId="{CDE72416-0988-4C87-BD28-7E90A850C7E6}" type="sibTrans" cxnId="{968B6758-C4F5-4DEF-B688-BFCE0EF1D546}">
      <dgm:prSet/>
      <dgm:spPr/>
      <dgm:t>
        <a:bodyPr/>
        <a:lstStyle/>
        <a:p>
          <a:endParaRPr lang="es-ES"/>
        </a:p>
      </dgm:t>
    </dgm:pt>
    <dgm:pt modelId="{F865F090-F1FB-41ED-AD19-51A60D880BC5}">
      <dgm:prSet phldrT="[Texto]"/>
      <dgm:spPr/>
      <dgm:t>
        <a:bodyPr/>
        <a:lstStyle/>
        <a:p>
          <a:r>
            <a:rPr lang="es-ES" dirty="0" smtClean="0"/>
            <a:t>AS INSTITUIÇÕES COM EFEITO OPOSTO SOBRE VOT/POL</a:t>
          </a:r>
          <a:endParaRPr lang="es-ES" dirty="0"/>
        </a:p>
      </dgm:t>
    </dgm:pt>
    <dgm:pt modelId="{4F06126E-310F-43B9-8768-497FD1CAA3A6}" type="parTrans" cxnId="{8E5BE16F-7B1C-43D5-A66F-1DB195EC785E}">
      <dgm:prSet/>
      <dgm:spPr/>
      <dgm:t>
        <a:bodyPr/>
        <a:lstStyle/>
        <a:p>
          <a:endParaRPr lang="es-ES"/>
        </a:p>
      </dgm:t>
    </dgm:pt>
    <dgm:pt modelId="{046693F0-1B52-4D26-8CB7-C4DC46C599B2}" type="sibTrans" cxnId="{8E5BE16F-7B1C-43D5-A66F-1DB195EC785E}">
      <dgm:prSet/>
      <dgm:spPr/>
      <dgm:t>
        <a:bodyPr/>
        <a:lstStyle/>
        <a:p>
          <a:endParaRPr lang="es-ES"/>
        </a:p>
      </dgm:t>
    </dgm:pt>
    <dgm:pt modelId="{402C35C7-F857-47E2-A8F0-B196C1AEBF0C}">
      <dgm:prSet phldrT="[Texto]"/>
      <dgm:spPr/>
      <dgm:t>
        <a:bodyPr/>
        <a:lstStyle/>
        <a:p>
          <a:r>
            <a:rPr lang="es-ES" dirty="0" smtClean="0"/>
            <a:t>A &gt; VULNERABILIDADE DOS LÍDERES A PERDER</a:t>
          </a:r>
        </a:p>
        <a:p>
          <a:r>
            <a:rPr lang="es-ES" dirty="0" smtClean="0"/>
            <a:t>REDUZEM RISCO A CONSPIRAÇÕES POLÍTICAS</a:t>
          </a:r>
          <a:endParaRPr lang="es-ES" dirty="0"/>
        </a:p>
      </dgm:t>
    </dgm:pt>
    <dgm:pt modelId="{3417722A-13C5-482E-917E-A95364BB9A30}" type="parTrans" cxnId="{5868F7AF-6521-4296-B334-E7B8E36A5D6B}">
      <dgm:prSet/>
      <dgm:spPr/>
      <dgm:t>
        <a:bodyPr/>
        <a:lstStyle/>
        <a:p>
          <a:endParaRPr lang="es-ES"/>
        </a:p>
      </dgm:t>
    </dgm:pt>
    <dgm:pt modelId="{EDF84B18-985F-44D1-9017-8322F13F95EE}" type="sibTrans" cxnId="{5868F7AF-6521-4296-B334-E7B8E36A5D6B}">
      <dgm:prSet/>
      <dgm:spPr/>
      <dgm:t>
        <a:bodyPr/>
        <a:lstStyle/>
        <a:p>
          <a:endParaRPr lang="es-ES"/>
        </a:p>
      </dgm:t>
    </dgm:pt>
    <dgm:pt modelId="{69E7163B-01D8-496A-8B69-8CE4C5B16B91}">
      <dgm:prSet phldrT="[Texto]"/>
      <dgm:spPr/>
      <dgm:t>
        <a:bodyPr/>
        <a:lstStyle/>
        <a:p>
          <a:r>
            <a:rPr lang="es-ES" dirty="0" smtClean="0"/>
            <a:t>QUANDO &gt; RISCO DE CONSPIRAÇÕES</a:t>
          </a:r>
        </a:p>
        <a:p>
          <a:r>
            <a:rPr lang="es-ES" dirty="0" smtClean="0"/>
            <a:t> SE REDUZ O RISCO DE PERDER O PODER</a:t>
          </a:r>
          <a:endParaRPr lang="es-ES" dirty="0"/>
        </a:p>
      </dgm:t>
    </dgm:pt>
    <dgm:pt modelId="{ADD26F3C-02D7-42A4-9239-9B4072429228}" type="parTrans" cxnId="{87626C02-D8C9-4518-BC94-28CE0ACB1F9C}">
      <dgm:prSet/>
      <dgm:spPr/>
      <dgm:t>
        <a:bodyPr/>
        <a:lstStyle/>
        <a:p>
          <a:endParaRPr lang="es-ES"/>
        </a:p>
      </dgm:t>
    </dgm:pt>
    <dgm:pt modelId="{98F3B6F0-8089-4BA7-8BDA-A05692BA99BB}" type="sibTrans" cxnId="{87626C02-D8C9-4518-BC94-28CE0ACB1F9C}">
      <dgm:prSet/>
      <dgm:spPr/>
      <dgm:t>
        <a:bodyPr/>
        <a:lstStyle/>
        <a:p>
          <a:endParaRPr lang="es-ES"/>
        </a:p>
      </dgm:t>
    </dgm:pt>
    <dgm:pt modelId="{42A07BF4-F129-49EE-849D-DE5D81980734}" type="pres">
      <dgm:prSet presAssocID="{3616AA13-0DB3-477B-AA40-9944F2E676B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790C885-9101-4FA9-9124-681D8314E9F4}" type="pres">
      <dgm:prSet presAssocID="{F865F090-F1FB-41ED-AD19-51A60D880BC5}" presName="boxAndChildren" presStyleCnt="0"/>
      <dgm:spPr/>
    </dgm:pt>
    <dgm:pt modelId="{A8F2706B-99B9-4F71-B5E0-41B8C17B4257}" type="pres">
      <dgm:prSet presAssocID="{F865F090-F1FB-41ED-AD19-51A60D880BC5}" presName="parentTextBox" presStyleLbl="node1" presStyleIdx="0" presStyleCnt="3"/>
      <dgm:spPr/>
      <dgm:t>
        <a:bodyPr/>
        <a:lstStyle/>
        <a:p>
          <a:endParaRPr lang="es-ES"/>
        </a:p>
      </dgm:t>
    </dgm:pt>
    <dgm:pt modelId="{B34CED70-C4DE-4E2A-87FE-044771B2AC53}" type="pres">
      <dgm:prSet presAssocID="{F865F090-F1FB-41ED-AD19-51A60D880BC5}" presName="entireBox" presStyleLbl="node1" presStyleIdx="0" presStyleCnt="3"/>
      <dgm:spPr/>
      <dgm:t>
        <a:bodyPr/>
        <a:lstStyle/>
        <a:p>
          <a:endParaRPr lang="es-ES"/>
        </a:p>
      </dgm:t>
    </dgm:pt>
    <dgm:pt modelId="{C995FA93-6275-4250-B5F3-6C1F847B4009}" type="pres">
      <dgm:prSet presAssocID="{F865F090-F1FB-41ED-AD19-51A60D880BC5}" presName="descendantBox" presStyleCnt="0"/>
      <dgm:spPr/>
    </dgm:pt>
    <dgm:pt modelId="{F5BA0104-8752-4E5A-99D9-FD6F804F67DC}" type="pres">
      <dgm:prSet presAssocID="{402C35C7-F857-47E2-A8F0-B196C1AEBF0C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80E951C-8A84-41FA-A867-3DC59697FA7E}" type="pres">
      <dgm:prSet presAssocID="{69E7163B-01D8-496A-8B69-8CE4C5B16B91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1D76DA2-BD22-459F-B7E6-7F825787D45D}" type="pres">
      <dgm:prSet presAssocID="{9BA718E2-E065-4472-94D9-933EC0252A7F}" presName="sp" presStyleCnt="0"/>
      <dgm:spPr/>
    </dgm:pt>
    <dgm:pt modelId="{5EBE818F-8038-4EED-AF2D-72706C6C564E}" type="pres">
      <dgm:prSet presAssocID="{6A93C861-45E4-421C-BACD-876BA839F6E2}" presName="arrowAndChildren" presStyleCnt="0"/>
      <dgm:spPr/>
    </dgm:pt>
    <dgm:pt modelId="{4AC70C54-1B34-4D93-8E61-FDAF30AAEE51}" type="pres">
      <dgm:prSet presAssocID="{6A93C861-45E4-421C-BACD-876BA839F6E2}" presName="parentTextArrow" presStyleLbl="node1" presStyleIdx="0" presStyleCnt="3"/>
      <dgm:spPr/>
      <dgm:t>
        <a:bodyPr/>
        <a:lstStyle/>
        <a:p>
          <a:endParaRPr lang="es-ES"/>
        </a:p>
      </dgm:t>
    </dgm:pt>
    <dgm:pt modelId="{88ECDDB4-9BFC-4AAE-A3B9-DED9E7947250}" type="pres">
      <dgm:prSet presAssocID="{6A93C861-45E4-421C-BACD-876BA839F6E2}" presName="arrow" presStyleLbl="node1" presStyleIdx="1" presStyleCnt="3"/>
      <dgm:spPr/>
      <dgm:t>
        <a:bodyPr/>
        <a:lstStyle/>
        <a:p>
          <a:endParaRPr lang="es-ES"/>
        </a:p>
      </dgm:t>
    </dgm:pt>
    <dgm:pt modelId="{5BAFC3DF-A823-4704-9169-4581A36BB728}" type="pres">
      <dgm:prSet presAssocID="{6A93C861-45E4-421C-BACD-876BA839F6E2}" presName="descendantArrow" presStyleCnt="0"/>
      <dgm:spPr/>
    </dgm:pt>
    <dgm:pt modelId="{CABD3D88-6F20-4F27-B41E-426B3AF2990A}" type="pres">
      <dgm:prSet presAssocID="{54185E07-29FF-4315-93E0-381254540BDE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215F21-F6EB-48DC-8BC6-48DFD4BC6D61}" type="pres">
      <dgm:prSet presAssocID="{FC4E1EC7-CF98-4488-8AD1-C7EE8135BF45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EA0EDB8-4FC0-4996-B840-A0F1DDE14BCA}" type="pres">
      <dgm:prSet presAssocID="{0524F4D2-C877-4CFC-8397-31F51E858B04}" presName="sp" presStyleCnt="0"/>
      <dgm:spPr/>
    </dgm:pt>
    <dgm:pt modelId="{5EB677C2-E151-4A3E-B533-B400720B9B94}" type="pres">
      <dgm:prSet presAssocID="{991C67F8-ABEF-4733-B920-AB52DEC6D667}" presName="arrowAndChildren" presStyleCnt="0"/>
      <dgm:spPr/>
    </dgm:pt>
    <dgm:pt modelId="{32B91DC9-9712-427D-BFE6-C1C1481B3027}" type="pres">
      <dgm:prSet presAssocID="{991C67F8-ABEF-4733-B920-AB52DEC6D667}" presName="parentTextArrow" presStyleLbl="node1" presStyleIdx="1" presStyleCnt="3"/>
      <dgm:spPr/>
      <dgm:t>
        <a:bodyPr/>
        <a:lstStyle/>
        <a:p>
          <a:endParaRPr lang="es-ES"/>
        </a:p>
      </dgm:t>
    </dgm:pt>
    <dgm:pt modelId="{756DE1D0-C269-4B2F-86CC-52E0CE08885F}" type="pres">
      <dgm:prSet presAssocID="{991C67F8-ABEF-4733-B920-AB52DEC6D667}" presName="arrow" presStyleLbl="node1" presStyleIdx="2" presStyleCnt="3" custLinFactNeighborX="-3516" custLinFactNeighborY="-9298"/>
      <dgm:spPr/>
      <dgm:t>
        <a:bodyPr/>
        <a:lstStyle/>
        <a:p>
          <a:endParaRPr lang="es-ES"/>
        </a:p>
      </dgm:t>
    </dgm:pt>
    <dgm:pt modelId="{27DE9481-551B-452E-961D-50830C136670}" type="pres">
      <dgm:prSet presAssocID="{991C67F8-ABEF-4733-B920-AB52DEC6D667}" presName="descendantArrow" presStyleCnt="0"/>
      <dgm:spPr/>
    </dgm:pt>
    <dgm:pt modelId="{7AE12EE3-F94E-4303-98B7-C794F1570C67}" type="pres">
      <dgm:prSet presAssocID="{9E4CED41-D9A0-46B4-8A4F-0DAEB49B9677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BA34FEC-9A83-4DA6-9AF8-E1C2E40B097D}" type="pres">
      <dgm:prSet presAssocID="{34B4A2A2-BE72-48D7-87C0-AC1FA37FF074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F133625-9325-4ED5-A988-7A5D110C8D9A}" type="presOf" srcId="{402C35C7-F857-47E2-A8F0-B196C1AEBF0C}" destId="{F5BA0104-8752-4E5A-99D9-FD6F804F67DC}" srcOrd="0" destOrd="0" presId="urn:microsoft.com/office/officeart/2005/8/layout/process4"/>
    <dgm:cxn modelId="{B4D1E679-43DD-44ED-AABB-6FE26EFB1A10}" type="presOf" srcId="{3616AA13-0DB3-477B-AA40-9944F2E676BD}" destId="{42A07BF4-F129-49EE-849D-DE5D81980734}" srcOrd="0" destOrd="0" presId="urn:microsoft.com/office/officeart/2005/8/layout/process4"/>
    <dgm:cxn modelId="{2DDA7371-6AAF-4C5C-AE01-7D5699A00CBB}" type="presOf" srcId="{6A93C861-45E4-421C-BACD-876BA839F6E2}" destId="{4AC70C54-1B34-4D93-8E61-FDAF30AAEE51}" srcOrd="0" destOrd="0" presId="urn:microsoft.com/office/officeart/2005/8/layout/process4"/>
    <dgm:cxn modelId="{87626C02-D8C9-4518-BC94-28CE0ACB1F9C}" srcId="{F865F090-F1FB-41ED-AD19-51A60D880BC5}" destId="{69E7163B-01D8-496A-8B69-8CE4C5B16B91}" srcOrd="1" destOrd="0" parTransId="{ADD26F3C-02D7-42A4-9239-9B4072429228}" sibTransId="{98F3B6F0-8089-4BA7-8BDA-A05692BA99BB}"/>
    <dgm:cxn modelId="{FD9ED6F3-8448-4666-895C-24AAC94397C3}" type="presOf" srcId="{54185E07-29FF-4315-93E0-381254540BDE}" destId="{CABD3D88-6F20-4F27-B41E-426B3AF2990A}" srcOrd="0" destOrd="0" presId="urn:microsoft.com/office/officeart/2005/8/layout/process4"/>
    <dgm:cxn modelId="{D37D5D0E-AC98-4993-9BEC-528F8A970C14}" srcId="{6A93C861-45E4-421C-BACD-876BA839F6E2}" destId="{54185E07-29FF-4315-93E0-381254540BDE}" srcOrd="0" destOrd="0" parTransId="{E95E56A6-2040-47F2-8114-5B063B7F22F8}" sibTransId="{EFFC3DC1-8BD7-459E-BC55-C791FAE22DB0}"/>
    <dgm:cxn modelId="{C8430759-49DD-4573-BCB9-913EED4E802E}" type="presOf" srcId="{991C67F8-ABEF-4733-B920-AB52DEC6D667}" destId="{32B91DC9-9712-427D-BFE6-C1C1481B3027}" srcOrd="0" destOrd="0" presId="urn:microsoft.com/office/officeart/2005/8/layout/process4"/>
    <dgm:cxn modelId="{7E166A98-B199-40F0-A5A9-79C6E10240E9}" type="presOf" srcId="{34B4A2A2-BE72-48D7-87C0-AC1FA37FF074}" destId="{8BA34FEC-9A83-4DA6-9AF8-E1C2E40B097D}" srcOrd="0" destOrd="0" presId="urn:microsoft.com/office/officeart/2005/8/layout/process4"/>
    <dgm:cxn modelId="{0E437E73-0131-493F-933D-3392B50C6B96}" type="presOf" srcId="{F865F090-F1FB-41ED-AD19-51A60D880BC5}" destId="{A8F2706B-99B9-4F71-B5E0-41B8C17B4257}" srcOrd="0" destOrd="0" presId="urn:microsoft.com/office/officeart/2005/8/layout/process4"/>
    <dgm:cxn modelId="{A4C30474-484E-4DEB-A640-E734CB72441F}" srcId="{3616AA13-0DB3-477B-AA40-9944F2E676BD}" destId="{991C67F8-ABEF-4733-B920-AB52DEC6D667}" srcOrd="0" destOrd="0" parTransId="{3E241814-9B68-480D-87D5-3DDA2E8BC9CD}" sibTransId="{0524F4D2-C877-4CFC-8397-31F51E858B04}"/>
    <dgm:cxn modelId="{C67B0A1E-2B5F-4518-ABDF-DF1D84D6E82F}" type="presOf" srcId="{FC4E1EC7-CF98-4488-8AD1-C7EE8135BF45}" destId="{2A215F21-F6EB-48DC-8BC6-48DFD4BC6D61}" srcOrd="0" destOrd="0" presId="urn:microsoft.com/office/officeart/2005/8/layout/process4"/>
    <dgm:cxn modelId="{ED4A9A7A-D210-49A7-86A5-6739173149B1}" type="presOf" srcId="{6A93C861-45E4-421C-BACD-876BA839F6E2}" destId="{88ECDDB4-9BFC-4AAE-A3B9-DED9E7947250}" srcOrd="1" destOrd="0" presId="urn:microsoft.com/office/officeart/2005/8/layout/process4"/>
    <dgm:cxn modelId="{5868F7AF-6521-4296-B334-E7B8E36A5D6B}" srcId="{F865F090-F1FB-41ED-AD19-51A60D880BC5}" destId="{402C35C7-F857-47E2-A8F0-B196C1AEBF0C}" srcOrd="0" destOrd="0" parTransId="{3417722A-13C5-482E-917E-A95364BB9A30}" sibTransId="{EDF84B18-985F-44D1-9017-8322F13F95EE}"/>
    <dgm:cxn modelId="{67AA9DB7-D314-44F7-A8F9-F63583882C16}" type="presOf" srcId="{F865F090-F1FB-41ED-AD19-51A60D880BC5}" destId="{B34CED70-C4DE-4E2A-87FE-044771B2AC53}" srcOrd="1" destOrd="0" presId="urn:microsoft.com/office/officeart/2005/8/layout/process4"/>
    <dgm:cxn modelId="{F4907FD5-B45F-4D34-9990-27A17BF9BB81}" type="presOf" srcId="{69E7163B-01D8-496A-8B69-8CE4C5B16B91}" destId="{280E951C-8A84-41FA-A867-3DC59697FA7E}" srcOrd="0" destOrd="0" presId="urn:microsoft.com/office/officeart/2005/8/layout/process4"/>
    <dgm:cxn modelId="{F3300073-9E7B-4C8E-B375-576B3DCE6821}" type="presOf" srcId="{991C67F8-ABEF-4733-B920-AB52DEC6D667}" destId="{756DE1D0-C269-4B2F-86CC-52E0CE08885F}" srcOrd="1" destOrd="0" presId="urn:microsoft.com/office/officeart/2005/8/layout/process4"/>
    <dgm:cxn modelId="{31AE98AB-C505-43D1-89C0-27AF5BFA5CD6}" srcId="{991C67F8-ABEF-4733-B920-AB52DEC6D667}" destId="{9E4CED41-D9A0-46B4-8A4F-0DAEB49B9677}" srcOrd="0" destOrd="0" parTransId="{7DA7F0B3-838E-402C-A838-25A90A72ED54}" sibTransId="{35D57EB9-9CC0-4A9D-BEE1-939631989EAC}"/>
    <dgm:cxn modelId="{968B6758-C4F5-4DEF-B688-BFCE0EF1D546}" srcId="{6A93C861-45E4-421C-BACD-876BA839F6E2}" destId="{FC4E1EC7-CF98-4488-8AD1-C7EE8135BF45}" srcOrd="1" destOrd="0" parTransId="{CDE7DBB2-A036-4669-920C-23B58682C1ED}" sibTransId="{CDE72416-0988-4C87-BD28-7E90A850C7E6}"/>
    <dgm:cxn modelId="{4FBE0EFD-EDC2-4B45-A12E-4FC3604435D2}" srcId="{991C67F8-ABEF-4733-B920-AB52DEC6D667}" destId="{34B4A2A2-BE72-48D7-87C0-AC1FA37FF074}" srcOrd="1" destOrd="0" parTransId="{8BA49850-FF43-45C5-9E94-7D1E322C185E}" sibTransId="{6EBD4BCF-B60D-4330-9E1E-9D14883FBDD6}"/>
    <dgm:cxn modelId="{33645D8B-4770-4640-9AF3-3B9D9FEE4B00}" type="presOf" srcId="{9E4CED41-D9A0-46B4-8A4F-0DAEB49B9677}" destId="{7AE12EE3-F94E-4303-98B7-C794F1570C67}" srcOrd="0" destOrd="0" presId="urn:microsoft.com/office/officeart/2005/8/layout/process4"/>
    <dgm:cxn modelId="{DDC57ADE-E11B-435D-88D7-AECA03C76075}" srcId="{3616AA13-0DB3-477B-AA40-9944F2E676BD}" destId="{6A93C861-45E4-421C-BACD-876BA839F6E2}" srcOrd="1" destOrd="0" parTransId="{0D113CA1-6BA3-436D-B6A2-C5A3FCD23836}" sibTransId="{9BA718E2-E065-4472-94D9-933EC0252A7F}"/>
    <dgm:cxn modelId="{8E5BE16F-7B1C-43D5-A66F-1DB195EC785E}" srcId="{3616AA13-0DB3-477B-AA40-9944F2E676BD}" destId="{F865F090-F1FB-41ED-AD19-51A60D880BC5}" srcOrd="2" destOrd="0" parTransId="{4F06126E-310F-43B9-8768-497FD1CAA3A6}" sibTransId="{046693F0-1B52-4D26-8CB7-C4DC46C599B2}"/>
    <dgm:cxn modelId="{42BB9969-52CE-48CD-9EF8-931A0B98B136}" type="presParOf" srcId="{42A07BF4-F129-49EE-849D-DE5D81980734}" destId="{8790C885-9101-4FA9-9124-681D8314E9F4}" srcOrd="0" destOrd="0" presId="urn:microsoft.com/office/officeart/2005/8/layout/process4"/>
    <dgm:cxn modelId="{64A6C320-1F8B-45AC-B333-CDE3743F93EA}" type="presParOf" srcId="{8790C885-9101-4FA9-9124-681D8314E9F4}" destId="{A8F2706B-99B9-4F71-B5E0-41B8C17B4257}" srcOrd="0" destOrd="0" presId="urn:microsoft.com/office/officeart/2005/8/layout/process4"/>
    <dgm:cxn modelId="{E4A827ED-D46B-40F3-B7C7-9A4C66279582}" type="presParOf" srcId="{8790C885-9101-4FA9-9124-681D8314E9F4}" destId="{B34CED70-C4DE-4E2A-87FE-044771B2AC53}" srcOrd="1" destOrd="0" presId="urn:microsoft.com/office/officeart/2005/8/layout/process4"/>
    <dgm:cxn modelId="{1DF10A44-D44C-4F2C-87EE-CF3393615C3F}" type="presParOf" srcId="{8790C885-9101-4FA9-9124-681D8314E9F4}" destId="{C995FA93-6275-4250-B5F3-6C1F847B4009}" srcOrd="2" destOrd="0" presId="urn:microsoft.com/office/officeart/2005/8/layout/process4"/>
    <dgm:cxn modelId="{9BD67C06-D2F0-438F-8E20-B5D239348206}" type="presParOf" srcId="{C995FA93-6275-4250-B5F3-6C1F847B4009}" destId="{F5BA0104-8752-4E5A-99D9-FD6F804F67DC}" srcOrd="0" destOrd="0" presId="urn:microsoft.com/office/officeart/2005/8/layout/process4"/>
    <dgm:cxn modelId="{4F70C466-CB12-43C8-AAE8-82B3E1E86B5B}" type="presParOf" srcId="{C995FA93-6275-4250-B5F3-6C1F847B4009}" destId="{280E951C-8A84-41FA-A867-3DC59697FA7E}" srcOrd="1" destOrd="0" presId="urn:microsoft.com/office/officeart/2005/8/layout/process4"/>
    <dgm:cxn modelId="{561F8CAC-CD18-4C71-A5C4-58EDD78081A0}" type="presParOf" srcId="{42A07BF4-F129-49EE-849D-DE5D81980734}" destId="{71D76DA2-BD22-459F-B7E6-7F825787D45D}" srcOrd="1" destOrd="0" presId="urn:microsoft.com/office/officeart/2005/8/layout/process4"/>
    <dgm:cxn modelId="{BFFC4A74-7144-491D-9042-3C2DCA1C6587}" type="presParOf" srcId="{42A07BF4-F129-49EE-849D-DE5D81980734}" destId="{5EBE818F-8038-4EED-AF2D-72706C6C564E}" srcOrd="2" destOrd="0" presId="urn:microsoft.com/office/officeart/2005/8/layout/process4"/>
    <dgm:cxn modelId="{E409D1A8-84D9-4F44-8EA8-748D37D8525E}" type="presParOf" srcId="{5EBE818F-8038-4EED-AF2D-72706C6C564E}" destId="{4AC70C54-1B34-4D93-8E61-FDAF30AAEE51}" srcOrd="0" destOrd="0" presId="urn:microsoft.com/office/officeart/2005/8/layout/process4"/>
    <dgm:cxn modelId="{DB3C3849-98D1-443D-8398-0902D4C38193}" type="presParOf" srcId="{5EBE818F-8038-4EED-AF2D-72706C6C564E}" destId="{88ECDDB4-9BFC-4AAE-A3B9-DED9E7947250}" srcOrd="1" destOrd="0" presId="urn:microsoft.com/office/officeart/2005/8/layout/process4"/>
    <dgm:cxn modelId="{54DABFFF-980F-4886-A8A1-AE440DF6C988}" type="presParOf" srcId="{5EBE818F-8038-4EED-AF2D-72706C6C564E}" destId="{5BAFC3DF-A823-4704-9169-4581A36BB728}" srcOrd="2" destOrd="0" presId="urn:microsoft.com/office/officeart/2005/8/layout/process4"/>
    <dgm:cxn modelId="{664BE2C6-A940-41ED-AC0C-8CEB0548B36A}" type="presParOf" srcId="{5BAFC3DF-A823-4704-9169-4581A36BB728}" destId="{CABD3D88-6F20-4F27-B41E-426B3AF2990A}" srcOrd="0" destOrd="0" presId="urn:microsoft.com/office/officeart/2005/8/layout/process4"/>
    <dgm:cxn modelId="{D26A6804-68A0-4A74-B823-59EB51A4A23A}" type="presParOf" srcId="{5BAFC3DF-A823-4704-9169-4581A36BB728}" destId="{2A215F21-F6EB-48DC-8BC6-48DFD4BC6D61}" srcOrd="1" destOrd="0" presId="urn:microsoft.com/office/officeart/2005/8/layout/process4"/>
    <dgm:cxn modelId="{18782F5E-288E-40D4-8E35-0E70AEA94B6D}" type="presParOf" srcId="{42A07BF4-F129-49EE-849D-DE5D81980734}" destId="{DEA0EDB8-4FC0-4996-B840-A0F1DDE14BCA}" srcOrd="3" destOrd="0" presId="urn:microsoft.com/office/officeart/2005/8/layout/process4"/>
    <dgm:cxn modelId="{9E7BADA8-ABDA-4E68-823A-8892C5278664}" type="presParOf" srcId="{42A07BF4-F129-49EE-849D-DE5D81980734}" destId="{5EB677C2-E151-4A3E-B533-B400720B9B94}" srcOrd="4" destOrd="0" presId="urn:microsoft.com/office/officeart/2005/8/layout/process4"/>
    <dgm:cxn modelId="{9CD3F3A5-C861-4B57-A694-9163FF69A311}" type="presParOf" srcId="{5EB677C2-E151-4A3E-B533-B400720B9B94}" destId="{32B91DC9-9712-427D-BFE6-C1C1481B3027}" srcOrd="0" destOrd="0" presId="urn:microsoft.com/office/officeart/2005/8/layout/process4"/>
    <dgm:cxn modelId="{C3CF7985-2232-43C8-BF5F-5E7FAE81326E}" type="presParOf" srcId="{5EB677C2-E151-4A3E-B533-B400720B9B94}" destId="{756DE1D0-C269-4B2F-86CC-52E0CE08885F}" srcOrd="1" destOrd="0" presId="urn:microsoft.com/office/officeart/2005/8/layout/process4"/>
    <dgm:cxn modelId="{F2DE7DD4-5051-4533-A02F-8A8149A4AD09}" type="presParOf" srcId="{5EB677C2-E151-4A3E-B533-B400720B9B94}" destId="{27DE9481-551B-452E-961D-50830C136670}" srcOrd="2" destOrd="0" presId="urn:microsoft.com/office/officeart/2005/8/layout/process4"/>
    <dgm:cxn modelId="{7671C231-6299-4F49-9C84-13FA7D35C766}" type="presParOf" srcId="{27DE9481-551B-452E-961D-50830C136670}" destId="{7AE12EE3-F94E-4303-98B7-C794F1570C67}" srcOrd="0" destOrd="0" presId="urn:microsoft.com/office/officeart/2005/8/layout/process4"/>
    <dgm:cxn modelId="{D263F1E9-0A9B-499F-A1E4-77C8CF94A056}" type="presParOf" srcId="{27DE9481-551B-452E-961D-50830C136670}" destId="{8BA34FEC-9A83-4DA6-9AF8-E1C2E40B097D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89E049-4FED-4046-A3E9-07074BF13580}">
      <dsp:nvSpPr>
        <dsp:cNvPr id="0" name=""/>
        <dsp:cNvSpPr/>
      </dsp:nvSpPr>
      <dsp:spPr>
        <a:xfrm>
          <a:off x="-28574" y="203199"/>
          <a:ext cx="3657600" cy="36576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D58C8B-9718-4441-B283-47DF87EDBF5B}">
      <dsp:nvSpPr>
        <dsp:cNvPr id="0" name=""/>
        <dsp:cNvSpPr/>
      </dsp:nvSpPr>
      <dsp:spPr>
        <a:xfrm>
          <a:off x="1800225" y="203199"/>
          <a:ext cx="4267200" cy="36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CODU</a:t>
          </a:r>
          <a:endParaRPr lang="es-ES" sz="2200" kern="1200" dirty="0"/>
        </a:p>
      </dsp:txBody>
      <dsp:txXfrm>
        <a:off x="1800225" y="203199"/>
        <a:ext cx="2133600" cy="1097282"/>
      </dsp:txXfrm>
    </dsp:sp>
    <dsp:sp modelId="{AF8B8DF6-3106-42A9-BA89-2E367BB3E3F0}">
      <dsp:nvSpPr>
        <dsp:cNvPr id="0" name=""/>
        <dsp:cNvSpPr/>
      </dsp:nvSpPr>
      <dsp:spPr>
        <a:xfrm>
          <a:off x="611506" y="1300482"/>
          <a:ext cx="2377437" cy="237743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B14376-A033-4BD0-AAD1-C0BBBDAC81B5}">
      <dsp:nvSpPr>
        <dsp:cNvPr id="0" name=""/>
        <dsp:cNvSpPr/>
      </dsp:nvSpPr>
      <dsp:spPr>
        <a:xfrm>
          <a:off x="1800225" y="1300482"/>
          <a:ext cx="4267200" cy="23774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kern="1200" noProof="0" dirty="0" smtClean="0"/>
            <a:t>Pagamentos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kern="1200" noProof="0" dirty="0" smtClean="0"/>
            <a:t>às Farmácias</a:t>
          </a:r>
          <a:endParaRPr lang="pt-PT" sz="2200" kern="1200" noProof="0" dirty="0"/>
        </a:p>
      </dsp:txBody>
      <dsp:txXfrm>
        <a:off x="1800225" y="1300482"/>
        <a:ext cx="2133600" cy="1097278"/>
      </dsp:txXfrm>
    </dsp:sp>
    <dsp:sp modelId="{8F9C74DA-F11E-494C-92F6-ED501105331E}">
      <dsp:nvSpPr>
        <dsp:cNvPr id="0" name=""/>
        <dsp:cNvSpPr/>
      </dsp:nvSpPr>
      <dsp:spPr>
        <a:xfrm>
          <a:off x="1251586" y="2397761"/>
          <a:ext cx="1097278" cy="109727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3A3665-1C6D-4161-A123-BD289E1CE96F}">
      <dsp:nvSpPr>
        <dsp:cNvPr id="0" name=""/>
        <dsp:cNvSpPr/>
      </dsp:nvSpPr>
      <dsp:spPr>
        <a:xfrm>
          <a:off x="1800225" y="2397761"/>
          <a:ext cx="4267200" cy="10972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kern="1200" noProof="0" dirty="0" smtClean="0"/>
            <a:t>Construção e Gestão de Hospitais</a:t>
          </a:r>
          <a:endParaRPr lang="pt-PT" sz="2200" kern="1200" noProof="0" dirty="0"/>
        </a:p>
      </dsp:txBody>
      <dsp:txXfrm>
        <a:off x="1800225" y="2397761"/>
        <a:ext cx="2133600" cy="1097278"/>
      </dsp:txXfrm>
    </dsp:sp>
    <dsp:sp modelId="{6018F197-B151-4ACC-A62B-D4B148B91FA4}">
      <dsp:nvSpPr>
        <dsp:cNvPr id="0" name=""/>
        <dsp:cNvSpPr/>
      </dsp:nvSpPr>
      <dsp:spPr>
        <a:xfrm>
          <a:off x="3933825" y="203199"/>
          <a:ext cx="2133600" cy="109728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300" kern="1200" noProof="0" dirty="0" smtClean="0"/>
            <a:t>Não </a:t>
          </a:r>
          <a:r>
            <a:rPr lang="pt-PT" sz="2300" kern="1200" noProof="0" dirty="0" smtClean="0"/>
            <a:t>só pelos </a:t>
          </a:r>
          <a:r>
            <a:rPr lang="pt-PT" sz="2300" kern="1200" noProof="0" dirty="0" smtClean="0"/>
            <a:t>Bombeiros</a:t>
          </a:r>
          <a:endParaRPr lang="pt-PT" sz="2300" kern="1200" noProof="0" dirty="0"/>
        </a:p>
      </dsp:txBody>
      <dsp:txXfrm>
        <a:off x="3933825" y="203199"/>
        <a:ext cx="2133600" cy="1097282"/>
      </dsp:txXfrm>
    </dsp:sp>
    <dsp:sp modelId="{EF586F20-CA34-448C-A25A-E9AEA7A48F4B}">
      <dsp:nvSpPr>
        <dsp:cNvPr id="0" name=""/>
        <dsp:cNvSpPr/>
      </dsp:nvSpPr>
      <dsp:spPr>
        <a:xfrm>
          <a:off x="3933825" y="1300482"/>
          <a:ext cx="2133600" cy="109727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300" kern="1200" noProof="0" dirty="0" smtClean="0"/>
            <a:t>Não </a:t>
          </a:r>
          <a:r>
            <a:rPr lang="pt-PT" sz="2300" kern="1200" noProof="0" dirty="0" smtClean="0"/>
            <a:t>só pela </a:t>
          </a:r>
          <a:r>
            <a:rPr lang="es-ES" sz="2300" kern="1200" dirty="0" smtClean="0"/>
            <a:t>ANF</a:t>
          </a:r>
          <a:endParaRPr lang="es-ES" sz="2300" kern="1200" dirty="0"/>
        </a:p>
      </dsp:txBody>
      <dsp:txXfrm>
        <a:off x="3933825" y="1300482"/>
        <a:ext cx="2133600" cy="1097278"/>
      </dsp:txXfrm>
    </dsp:sp>
    <dsp:sp modelId="{1F438D49-0EC6-4360-91DE-667C06B53341}">
      <dsp:nvSpPr>
        <dsp:cNvPr id="0" name=""/>
        <dsp:cNvSpPr/>
      </dsp:nvSpPr>
      <dsp:spPr>
        <a:xfrm>
          <a:off x="3876677" y="2397761"/>
          <a:ext cx="2247896" cy="109727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300" kern="1200" noProof="0" dirty="0" smtClean="0"/>
            <a:t>Não entregue </a:t>
          </a:r>
          <a:r>
            <a:rPr lang="pt-PT" sz="2300" kern="1200" noProof="0" dirty="0" smtClean="0"/>
            <a:t>só aos privados</a:t>
          </a:r>
          <a:endParaRPr lang="pt-PT" sz="2300" kern="1200" noProof="0" dirty="0"/>
        </a:p>
      </dsp:txBody>
      <dsp:txXfrm>
        <a:off x="3876677" y="2397761"/>
        <a:ext cx="2247896" cy="109727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89E049-4FED-4046-A3E9-07074BF13580}">
      <dsp:nvSpPr>
        <dsp:cNvPr id="0" name=""/>
        <dsp:cNvSpPr/>
      </dsp:nvSpPr>
      <dsp:spPr>
        <a:xfrm>
          <a:off x="0" y="203199"/>
          <a:ext cx="3657600" cy="36576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D58C8B-9718-4441-B283-47DF87EDBF5B}">
      <dsp:nvSpPr>
        <dsp:cNvPr id="0" name=""/>
        <dsp:cNvSpPr/>
      </dsp:nvSpPr>
      <dsp:spPr>
        <a:xfrm>
          <a:off x="1828800" y="203199"/>
          <a:ext cx="4267200" cy="36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err="1" smtClean="0"/>
            <a:t>Meios</a:t>
          </a:r>
          <a:r>
            <a:rPr lang="es-ES" sz="2200" kern="1200" dirty="0" smtClean="0"/>
            <a:t> complementares de Diagnóstico</a:t>
          </a:r>
          <a:endParaRPr lang="es-ES" sz="2200" kern="1200" dirty="0"/>
        </a:p>
      </dsp:txBody>
      <dsp:txXfrm>
        <a:off x="1828800" y="203199"/>
        <a:ext cx="2133600" cy="1097282"/>
      </dsp:txXfrm>
    </dsp:sp>
    <dsp:sp modelId="{AF8B8DF6-3106-42A9-BA89-2E367BB3E3F0}">
      <dsp:nvSpPr>
        <dsp:cNvPr id="0" name=""/>
        <dsp:cNvSpPr/>
      </dsp:nvSpPr>
      <dsp:spPr>
        <a:xfrm>
          <a:off x="640081" y="1300482"/>
          <a:ext cx="2377437" cy="237743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B14376-A033-4BD0-AAD1-C0BBBDAC81B5}">
      <dsp:nvSpPr>
        <dsp:cNvPr id="0" name=""/>
        <dsp:cNvSpPr/>
      </dsp:nvSpPr>
      <dsp:spPr>
        <a:xfrm>
          <a:off x="1828800" y="1300482"/>
          <a:ext cx="4267200" cy="23774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kern="1200" noProof="0" dirty="0" smtClean="0"/>
            <a:t>Internamentos nos Hospitais</a:t>
          </a:r>
          <a:endParaRPr lang="pt-PT" sz="2200" kern="1200" noProof="0" dirty="0"/>
        </a:p>
      </dsp:txBody>
      <dsp:txXfrm>
        <a:off x="1828800" y="1300482"/>
        <a:ext cx="2133600" cy="1097278"/>
      </dsp:txXfrm>
    </dsp:sp>
    <dsp:sp modelId="{8F9C74DA-F11E-494C-92F6-ED501105331E}">
      <dsp:nvSpPr>
        <dsp:cNvPr id="0" name=""/>
        <dsp:cNvSpPr/>
      </dsp:nvSpPr>
      <dsp:spPr>
        <a:xfrm>
          <a:off x="1280160" y="2397761"/>
          <a:ext cx="1097278" cy="109727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3A3665-1C6D-4161-A123-BD289E1CE96F}">
      <dsp:nvSpPr>
        <dsp:cNvPr id="0" name=""/>
        <dsp:cNvSpPr/>
      </dsp:nvSpPr>
      <dsp:spPr>
        <a:xfrm>
          <a:off x="1828800" y="2397761"/>
          <a:ext cx="4267200" cy="10972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kern="1200" noProof="0" dirty="0" smtClean="0"/>
            <a:t>Sistemas de Informação e de comunicação</a:t>
          </a:r>
          <a:endParaRPr lang="pt-PT" sz="2200" kern="1200" noProof="0" dirty="0"/>
        </a:p>
      </dsp:txBody>
      <dsp:txXfrm>
        <a:off x="1828800" y="2397761"/>
        <a:ext cx="2133600" cy="1097278"/>
      </dsp:txXfrm>
    </dsp:sp>
    <dsp:sp modelId="{6018F197-B151-4ACC-A62B-D4B148B91FA4}">
      <dsp:nvSpPr>
        <dsp:cNvPr id="0" name=""/>
        <dsp:cNvSpPr/>
      </dsp:nvSpPr>
      <dsp:spPr>
        <a:xfrm>
          <a:off x="3962400" y="203199"/>
          <a:ext cx="2133600" cy="109728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700" kern="1200" noProof="0" dirty="0" smtClean="0"/>
            <a:t>Não nas mãos dos operadores privados</a:t>
          </a:r>
          <a:endParaRPr lang="pt-PT" sz="1700" kern="1200" noProof="0" dirty="0"/>
        </a:p>
      </dsp:txBody>
      <dsp:txXfrm>
        <a:off x="3962400" y="203199"/>
        <a:ext cx="2133600" cy="1097282"/>
      </dsp:txXfrm>
    </dsp:sp>
    <dsp:sp modelId="{EF586F20-CA34-448C-A25A-E9AEA7A48F4B}">
      <dsp:nvSpPr>
        <dsp:cNvPr id="0" name=""/>
        <dsp:cNvSpPr/>
      </dsp:nvSpPr>
      <dsp:spPr>
        <a:xfrm>
          <a:off x="3962400" y="1300482"/>
          <a:ext cx="2133600" cy="109727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700" kern="1200" noProof="0" dirty="0" smtClean="0"/>
            <a:t>Não nos operadores particulares ou privados</a:t>
          </a:r>
          <a:endParaRPr lang="es-ES" sz="1700" kern="1200" dirty="0"/>
        </a:p>
      </dsp:txBody>
      <dsp:txXfrm>
        <a:off x="3962400" y="1300482"/>
        <a:ext cx="2133600" cy="1097278"/>
      </dsp:txXfrm>
    </dsp:sp>
    <dsp:sp modelId="{1F438D49-0EC6-4360-91DE-667C06B53341}">
      <dsp:nvSpPr>
        <dsp:cNvPr id="0" name=""/>
        <dsp:cNvSpPr/>
      </dsp:nvSpPr>
      <dsp:spPr>
        <a:xfrm>
          <a:off x="3962400" y="2397761"/>
          <a:ext cx="2133600" cy="109727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700" kern="1200" noProof="0" dirty="0" smtClean="0"/>
            <a:t>Não entregue a um único operador</a:t>
          </a:r>
          <a:endParaRPr lang="pt-PT" sz="1700" kern="1200" noProof="0" dirty="0"/>
        </a:p>
      </dsp:txBody>
      <dsp:txXfrm>
        <a:off x="3962400" y="2397761"/>
        <a:ext cx="2133600" cy="109727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4CED70-C4DE-4E2A-87FE-044771B2AC53}">
      <dsp:nvSpPr>
        <dsp:cNvPr id="0" name=""/>
        <dsp:cNvSpPr/>
      </dsp:nvSpPr>
      <dsp:spPr>
        <a:xfrm>
          <a:off x="0" y="3059187"/>
          <a:ext cx="6096000" cy="10040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AS INSTITUIÇÕES COM EFEITO OPOSTO SOBRE VOT/POL</a:t>
          </a:r>
          <a:endParaRPr lang="es-ES" sz="1900" kern="1200" dirty="0"/>
        </a:p>
      </dsp:txBody>
      <dsp:txXfrm>
        <a:off x="0" y="3059187"/>
        <a:ext cx="6096000" cy="542210"/>
      </dsp:txXfrm>
    </dsp:sp>
    <dsp:sp modelId="{F5BA0104-8752-4E5A-99D9-FD6F804F67DC}">
      <dsp:nvSpPr>
        <dsp:cNvPr id="0" name=""/>
        <dsp:cNvSpPr/>
      </dsp:nvSpPr>
      <dsp:spPr>
        <a:xfrm>
          <a:off x="0" y="3581316"/>
          <a:ext cx="3047999" cy="46188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A &gt; VULNERABILIDADE DOS LÍDERES A PERDER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REDUZEM RISCO A CONSPIRAÇÕES POLÍTICAS</a:t>
          </a:r>
          <a:endParaRPr lang="es-ES" sz="1200" kern="1200" dirty="0"/>
        </a:p>
      </dsp:txBody>
      <dsp:txXfrm>
        <a:off x="0" y="3581316"/>
        <a:ext cx="3047999" cy="461883"/>
      </dsp:txXfrm>
    </dsp:sp>
    <dsp:sp modelId="{280E951C-8A84-41FA-A867-3DC59697FA7E}">
      <dsp:nvSpPr>
        <dsp:cNvPr id="0" name=""/>
        <dsp:cNvSpPr/>
      </dsp:nvSpPr>
      <dsp:spPr>
        <a:xfrm>
          <a:off x="3048000" y="3581316"/>
          <a:ext cx="3047999" cy="46188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QUANDO &gt; RISCO DE CONSPIRAÇÕES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 SE REDUZ O RISCO DE PERDER O PODER</a:t>
          </a:r>
          <a:endParaRPr lang="es-ES" sz="1200" kern="1200" dirty="0"/>
        </a:p>
      </dsp:txBody>
      <dsp:txXfrm>
        <a:off x="3048000" y="3581316"/>
        <a:ext cx="3047999" cy="461883"/>
      </dsp:txXfrm>
    </dsp:sp>
    <dsp:sp modelId="{88ECDDB4-9BFC-4AAE-A3B9-DED9E7947250}">
      <dsp:nvSpPr>
        <dsp:cNvPr id="0" name=""/>
        <dsp:cNvSpPr/>
      </dsp:nvSpPr>
      <dsp:spPr>
        <a:xfrm rot="10800000">
          <a:off x="0" y="1529953"/>
          <a:ext cx="6096000" cy="154429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LÍDERES DE GOVERNOS MINORITARIOS</a:t>
          </a:r>
          <a:endParaRPr lang="es-ES" sz="1900" kern="1200" dirty="0"/>
        </a:p>
      </dsp:txBody>
      <dsp:txXfrm>
        <a:off x="0" y="1529953"/>
        <a:ext cx="6096000" cy="542047"/>
      </dsp:txXfrm>
    </dsp:sp>
    <dsp:sp modelId="{CABD3D88-6F20-4F27-B41E-426B3AF2990A}">
      <dsp:nvSpPr>
        <dsp:cNvPr id="0" name=""/>
        <dsp:cNvSpPr/>
      </dsp:nvSpPr>
      <dsp:spPr>
        <a:xfrm>
          <a:off x="0" y="2072001"/>
          <a:ext cx="3047999" cy="4617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&gt; VULNERÁVEIS CONSPIRAÇÃO</a:t>
          </a:r>
          <a:endParaRPr lang="es-ES" sz="1200" kern="1200" dirty="0"/>
        </a:p>
      </dsp:txBody>
      <dsp:txXfrm>
        <a:off x="0" y="2072001"/>
        <a:ext cx="3047999" cy="461744"/>
      </dsp:txXfrm>
    </dsp:sp>
    <dsp:sp modelId="{2A215F21-F6EB-48DC-8BC6-48DFD4BC6D61}">
      <dsp:nvSpPr>
        <dsp:cNvPr id="0" name=""/>
        <dsp:cNvSpPr/>
      </dsp:nvSpPr>
      <dsp:spPr>
        <a:xfrm>
          <a:off x="3048000" y="2072001"/>
          <a:ext cx="3047999" cy="4617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&gt; ESTRATEGIAS DE COOPTAÇÃO</a:t>
          </a:r>
          <a:endParaRPr lang="es-ES" sz="1200" kern="1200" dirty="0"/>
        </a:p>
      </dsp:txBody>
      <dsp:txXfrm>
        <a:off x="3048000" y="2072001"/>
        <a:ext cx="3047999" cy="461744"/>
      </dsp:txXfrm>
    </dsp:sp>
    <dsp:sp modelId="{756DE1D0-C269-4B2F-86CC-52E0CE08885F}">
      <dsp:nvSpPr>
        <dsp:cNvPr id="0" name=""/>
        <dsp:cNvSpPr/>
      </dsp:nvSpPr>
      <dsp:spPr>
        <a:xfrm rot="10800000">
          <a:off x="0" y="0"/>
          <a:ext cx="6096000" cy="154429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LÍDERES DE GOVERNOS MAIORITARIOS </a:t>
          </a:r>
          <a:endParaRPr lang="es-ES" sz="1900" kern="1200" dirty="0"/>
        </a:p>
      </dsp:txBody>
      <dsp:txXfrm>
        <a:off x="0" y="0"/>
        <a:ext cx="6096000" cy="542047"/>
      </dsp:txXfrm>
    </dsp:sp>
    <dsp:sp modelId="{7AE12EE3-F94E-4303-98B7-C794F1570C67}">
      <dsp:nvSpPr>
        <dsp:cNvPr id="0" name=""/>
        <dsp:cNvSpPr/>
      </dsp:nvSpPr>
      <dsp:spPr>
        <a:xfrm>
          <a:off x="0" y="542766"/>
          <a:ext cx="3047999" cy="4617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&lt; VULNERÁVEIS CONSPIRAÇÃO</a:t>
          </a:r>
          <a:endParaRPr lang="es-ES" sz="1200" kern="1200" dirty="0"/>
        </a:p>
      </dsp:txBody>
      <dsp:txXfrm>
        <a:off x="0" y="542766"/>
        <a:ext cx="3047999" cy="461744"/>
      </dsp:txXfrm>
    </dsp:sp>
    <dsp:sp modelId="{8BA34FEC-9A83-4DA6-9AF8-E1C2E40B097D}">
      <dsp:nvSpPr>
        <dsp:cNvPr id="0" name=""/>
        <dsp:cNvSpPr/>
      </dsp:nvSpPr>
      <dsp:spPr>
        <a:xfrm>
          <a:off x="3048000" y="542766"/>
          <a:ext cx="3047999" cy="4617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&lt; ESTRATEGIAS DE COOPTAÇÃO</a:t>
          </a:r>
          <a:endParaRPr lang="es-ES" sz="1200" kern="1200" dirty="0"/>
        </a:p>
      </dsp:txBody>
      <dsp:txXfrm>
        <a:off x="3048000" y="542766"/>
        <a:ext cx="3047999" cy="46174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4CED70-C4DE-4E2A-87FE-044771B2AC53}">
      <dsp:nvSpPr>
        <dsp:cNvPr id="0" name=""/>
        <dsp:cNvSpPr/>
      </dsp:nvSpPr>
      <dsp:spPr>
        <a:xfrm>
          <a:off x="0" y="3059187"/>
          <a:ext cx="6096000" cy="10040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AS INSTITUIÇÕES COM EFEITO OPOSTO SOBRE VOT/POL</a:t>
          </a:r>
          <a:endParaRPr lang="es-ES" sz="1900" kern="1200" dirty="0"/>
        </a:p>
      </dsp:txBody>
      <dsp:txXfrm>
        <a:off x="0" y="3059187"/>
        <a:ext cx="6096000" cy="542210"/>
      </dsp:txXfrm>
    </dsp:sp>
    <dsp:sp modelId="{F5BA0104-8752-4E5A-99D9-FD6F804F67DC}">
      <dsp:nvSpPr>
        <dsp:cNvPr id="0" name=""/>
        <dsp:cNvSpPr/>
      </dsp:nvSpPr>
      <dsp:spPr>
        <a:xfrm>
          <a:off x="0" y="3581316"/>
          <a:ext cx="3047999" cy="46188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A &gt; VULNERABILIDADE DOS LÍDERES A PERDER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REDUZEM RISCO A CONSPIRAÇÕES POLÍTICAS</a:t>
          </a:r>
          <a:endParaRPr lang="es-ES" sz="1200" kern="1200" dirty="0"/>
        </a:p>
      </dsp:txBody>
      <dsp:txXfrm>
        <a:off x="0" y="3581316"/>
        <a:ext cx="3047999" cy="461883"/>
      </dsp:txXfrm>
    </dsp:sp>
    <dsp:sp modelId="{280E951C-8A84-41FA-A867-3DC59697FA7E}">
      <dsp:nvSpPr>
        <dsp:cNvPr id="0" name=""/>
        <dsp:cNvSpPr/>
      </dsp:nvSpPr>
      <dsp:spPr>
        <a:xfrm>
          <a:off x="3048000" y="3581316"/>
          <a:ext cx="3047999" cy="46188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QUANDO &gt; RISCO DE CONSPIRAÇÕES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 SE REDUZ O RISCO DE PERDER O PODER</a:t>
          </a:r>
          <a:endParaRPr lang="es-ES" sz="1200" kern="1200" dirty="0"/>
        </a:p>
      </dsp:txBody>
      <dsp:txXfrm>
        <a:off x="3048000" y="3581316"/>
        <a:ext cx="3047999" cy="461883"/>
      </dsp:txXfrm>
    </dsp:sp>
    <dsp:sp modelId="{88ECDDB4-9BFC-4AAE-A3B9-DED9E7947250}">
      <dsp:nvSpPr>
        <dsp:cNvPr id="0" name=""/>
        <dsp:cNvSpPr/>
      </dsp:nvSpPr>
      <dsp:spPr>
        <a:xfrm rot="10800000">
          <a:off x="0" y="1529953"/>
          <a:ext cx="6096000" cy="154429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LÍDERES DE GOVERNOS MINORITARIOS</a:t>
          </a:r>
          <a:endParaRPr lang="es-ES" sz="1900" kern="1200" dirty="0"/>
        </a:p>
      </dsp:txBody>
      <dsp:txXfrm>
        <a:off x="0" y="1529953"/>
        <a:ext cx="6096000" cy="542047"/>
      </dsp:txXfrm>
    </dsp:sp>
    <dsp:sp modelId="{CABD3D88-6F20-4F27-B41E-426B3AF2990A}">
      <dsp:nvSpPr>
        <dsp:cNvPr id="0" name=""/>
        <dsp:cNvSpPr/>
      </dsp:nvSpPr>
      <dsp:spPr>
        <a:xfrm>
          <a:off x="0" y="2072001"/>
          <a:ext cx="3047999" cy="4617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&gt; VULNERÁVEIS CONSPIRAÇÃO</a:t>
          </a:r>
          <a:endParaRPr lang="es-ES" sz="1200" kern="1200" dirty="0"/>
        </a:p>
      </dsp:txBody>
      <dsp:txXfrm>
        <a:off x="0" y="2072001"/>
        <a:ext cx="3047999" cy="461744"/>
      </dsp:txXfrm>
    </dsp:sp>
    <dsp:sp modelId="{2A215F21-F6EB-48DC-8BC6-48DFD4BC6D61}">
      <dsp:nvSpPr>
        <dsp:cNvPr id="0" name=""/>
        <dsp:cNvSpPr/>
      </dsp:nvSpPr>
      <dsp:spPr>
        <a:xfrm>
          <a:off x="3048000" y="2072001"/>
          <a:ext cx="3047999" cy="4617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&gt; ESTRATEGIAS DE COOPTAÇÃO</a:t>
          </a:r>
          <a:endParaRPr lang="es-ES" sz="1200" kern="1200" dirty="0"/>
        </a:p>
      </dsp:txBody>
      <dsp:txXfrm>
        <a:off x="3048000" y="2072001"/>
        <a:ext cx="3047999" cy="461744"/>
      </dsp:txXfrm>
    </dsp:sp>
    <dsp:sp modelId="{756DE1D0-C269-4B2F-86CC-52E0CE08885F}">
      <dsp:nvSpPr>
        <dsp:cNvPr id="0" name=""/>
        <dsp:cNvSpPr/>
      </dsp:nvSpPr>
      <dsp:spPr>
        <a:xfrm rot="10800000">
          <a:off x="0" y="0"/>
          <a:ext cx="6096000" cy="154429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LÍDERES DE GOVERNOS MAIORITARIOS </a:t>
          </a:r>
          <a:endParaRPr lang="es-ES" sz="1900" kern="1200" dirty="0"/>
        </a:p>
      </dsp:txBody>
      <dsp:txXfrm>
        <a:off x="0" y="0"/>
        <a:ext cx="6096000" cy="542047"/>
      </dsp:txXfrm>
    </dsp:sp>
    <dsp:sp modelId="{7AE12EE3-F94E-4303-98B7-C794F1570C67}">
      <dsp:nvSpPr>
        <dsp:cNvPr id="0" name=""/>
        <dsp:cNvSpPr/>
      </dsp:nvSpPr>
      <dsp:spPr>
        <a:xfrm>
          <a:off x="0" y="542766"/>
          <a:ext cx="3047999" cy="4617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&lt; VULNERÁVEIS CONSPIRAÇÃO</a:t>
          </a:r>
          <a:endParaRPr lang="es-ES" sz="1200" kern="1200" dirty="0"/>
        </a:p>
      </dsp:txBody>
      <dsp:txXfrm>
        <a:off x="0" y="542766"/>
        <a:ext cx="3047999" cy="461744"/>
      </dsp:txXfrm>
    </dsp:sp>
    <dsp:sp modelId="{8BA34FEC-9A83-4DA6-9AF8-E1C2E40B097D}">
      <dsp:nvSpPr>
        <dsp:cNvPr id="0" name=""/>
        <dsp:cNvSpPr/>
      </dsp:nvSpPr>
      <dsp:spPr>
        <a:xfrm>
          <a:off x="3048000" y="542766"/>
          <a:ext cx="3047999" cy="4617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&lt; ESTRATEGIAS DE COOPTAÇÃO</a:t>
          </a:r>
          <a:endParaRPr lang="es-ES" sz="1200" kern="1200" dirty="0"/>
        </a:p>
      </dsp:txBody>
      <dsp:txXfrm>
        <a:off x="3048000" y="542766"/>
        <a:ext cx="3047999" cy="46174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4CED70-C4DE-4E2A-87FE-044771B2AC53}">
      <dsp:nvSpPr>
        <dsp:cNvPr id="0" name=""/>
        <dsp:cNvSpPr/>
      </dsp:nvSpPr>
      <dsp:spPr>
        <a:xfrm>
          <a:off x="0" y="3059187"/>
          <a:ext cx="6096000" cy="10040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AS INSTITUIÇÕES COM EFEITO OPOSTO SOBRE VOT/POL</a:t>
          </a:r>
          <a:endParaRPr lang="es-ES" sz="1900" kern="1200" dirty="0"/>
        </a:p>
      </dsp:txBody>
      <dsp:txXfrm>
        <a:off x="0" y="3059187"/>
        <a:ext cx="6096000" cy="542210"/>
      </dsp:txXfrm>
    </dsp:sp>
    <dsp:sp modelId="{F5BA0104-8752-4E5A-99D9-FD6F804F67DC}">
      <dsp:nvSpPr>
        <dsp:cNvPr id="0" name=""/>
        <dsp:cNvSpPr/>
      </dsp:nvSpPr>
      <dsp:spPr>
        <a:xfrm>
          <a:off x="0" y="3581316"/>
          <a:ext cx="3047999" cy="46188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A &gt; VULNERABILIDADE DOS LÍDERES A PERDER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REDUZEM RISCO A CONSPIRAÇÕES POLÍTICAS</a:t>
          </a:r>
          <a:endParaRPr lang="es-ES" sz="1200" kern="1200" dirty="0"/>
        </a:p>
      </dsp:txBody>
      <dsp:txXfrm>
        <a:off x="0" y="3581316"/>
        <a:ext cx="3047999" cy="461883"/>
      </dsp:txXfrm>
    </dsp:sp>
    <dsp:sp modelId="{280E951C-8A84-41FA-A867-3DC59697FA7E}">
      <dsp:nvSpPr>
        <dsp:cNvPr id="0" name=""/>
        <dsp:cNvSpPr/>
      </dsp:nvSpPr>
      <dsp:spPr>
        <a:xfrm>
          <a:off x="3048000" y="3581316"/>
          <a:ext cx="3047999" cy="46188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QUANDO &gt; RISCO DE CONSPIRAÇÕES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 SE REDUZ O RISCO DE PERDER O PODER</a:t>
          </a:r>
          <a:endParaRPr lang="es-ES" sz="1200" kern="1200" dirty="0"/>
        </a:p>
      </dsp:txBody>
      <dsp:txXfrm>
        <a:off x="3048000" y="3581316"/>
        <a:ext cx="3047999" cy="461883"/>
      </dsp:txXfrm>
    </dsp:sp>
    <dsp:sp modelId="{88ECDDB4-9BFC-4AAE-A3B9-DED9E7947250}">
      <dsp:nvSpPr>
        <dsp:cNvPr id="0" name=""/>
        <dsp:cNvSpPr/>
      </dsp:nvSpPr>
      <dsp:spPr>
        <a:xfrm rot="10800000">
          <a:off x="0" y="1529953"/>
          <a:ext cx="6096000" cy="154429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LÍDERES DE GOVERNOS MINORITARIOS</a:t>
          </a:r>
          <a:endParaRPr lang="es-ES" sz="1900" kern="1200" dirty="0"/>
        </a:p>
      </dsp:txBody>
      <dsp:txXfrm>
        <a:off x="0" y="1529953"/>
        <a:ext cx="6096000" cy="542047"/>
      </dsp:txXfrm>
    </dsp:sp>
    <dsp:sp modelId="{CABD3D88-6F20-4F27-B41E-426B3AF2990A}">
      <dsp:nvSpPr>
        <dsp:cNvPr id="0" name=""/>
        <dsp:cNvSpPr/>
      </dsp:nvSpPr>
      <dsp:spPr>
        <a:xfrm>
          <a:off x="0" y="2072001"/>
          <a:ext cx="3047999" cy="4617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&gt; VULNERÁVEIS CONSPIRAÇÃO</a:t>
          </a:r>
          <a:endParaRPr lang="es-ES" sz="1200" kern="1200" dirty="0"/>
        </a:p>
      </dsp:txBody>
      <dsp:txXfrm>
        <a:off x="0" y="2072001"/>
        <a:ext cx="3047999" cy="461744"/>
      </dsp:txXfrm>
    </dsp:sp>
    <dsp:sp modelId="{2A215F21-F6EB-48DC-8BC6-48DFD4BC6D61}">
      <dsp:nvSpPr>
        <dsp:cNvPr id="0" name=""/>
        <dsp:cNvSpPr/>
      </dsp:nvSpPr>
      <dsp:spPr>
        <a:xfrm>
          <a:off x="3048000" y="2072001"/>
          <a:ext cx="3047999" cy="4617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&gt; ESTRATEGIAS DE COOPTAÇÃO</a:t>
          </a:r>
          <a:endParaRPr lang="es-ES" sz="1200" kern="1200" dirty="0"/>
        </a:p>
      </dsp:txBody>
      <dsp:txXfrm>
        <a:off x="3048000" y="2072001"/>
        <a:ext cx="3047999" cy="461744"/>
      </dsp:txXfrm>
    </dsp:sp>
    <dsp:sp modelId="{756DE1D0-C269-4B2F-86CC-52E0CE08885F}">
      <dsp:nvSpPr>
        <dsp:cNvPr id="0" name=""/>
        <dsp:cNvSpPr/>
      </dsp:nvSpPr>
      <dsp:spPr>
        <a:xfrm rot="10800000">
          <a:off x="0" y="0"/>
          <a:ext cx="6096000" cy="154429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LÍDERES DE GOVERNOS MAIORITARIOS </a:t>
          </a:r>
          <a:endParaRPr lang="es-ES" sz="1900" kern="1200" dirty="0"/>
        </a:p>
      </dsp:txBody>
      <dsp:txXfrm>
        <a:off x="0" y="0"/>
        <a:ext cx="6096000" cy="542047"/>
      </dsp:txXfrm>
    </dsp:sp>
    <dsp:sp modelId="{7AE12EE3-F94E-4303-98B7-C794F1570C67}">
      <dsp:nvSpPr>
        <dsp:cNvPr id="0" name=""/>
        <dsp:cNvSpPr/>
      </dsp:nvSpPr>
      <dsp:spPr>
        <a:xfrm>
          <a:off x="0" y="542766"/>
          <a:ext cx="3047999" cy="4617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&lt; VULNERÁVEIS CONSPIRAÇÃO</a:t>
          </a:r>
          <a:endParaRPr lang="es-ES" sz="1200" kern="1200" dirty="0"/>
        </a:p>
      </dsp:txBody>
      <dsp:txXfrm>
        <a:off x="0" y="542766"/>
        <a:ext cx="3047999" cy="461744"/>
      </dsp:txXfrm>
    </dsp:sp>
    <dsp:sp modelId="{8BA34FEC-9A83-4DA6-9AF8-E1C2E40B097D}">
      <dsp:nvSpPr>
        <dsp:cNvPr id="0" name=""/>
        <dsp:cNvSpPr/>
      </dsp:nvSpPr>
      <dsp:spPr>
        <a:xfrm>
          <a:off x="3048000" y="542766"/>
          <a:ext cx="3047999" cy="4617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&lt; ESTRATEGIAS DE COOPTAÇÃO</a:t>
          </a:r>
          <a:endParaRPr lang="es-ES" sz="1200" kern="1200" dirty="0"/>
        </a:p>
      </dsp:txBody>
      <dsp:txXfrm>
        <a:off x="3048000" y="542766"/>
        <a:ext cx="3047999" cy="4617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AF880E-033C-4328-A428-6E1F25EFC561}" type="datetimeFigureOut">
              <a:rPr lang="pt-PT" smtClean="0"/>
              <a:pPr/>
              <a:t>21-05-2010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BD5F25-3092-4530-A91D-29CABF9F327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235EAC-F267-46AE-944A-9CD7A8CAFA76}" type="datetimeFigureOut">
              <a:rPr lang="pt-PT" smtClean="0"/>
              <a:pPr/>
              <a:t>21-05-2010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8B13A-0EB9-4D4C-99F8-6DB488B0B51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33B8-0FBB-4C2B-A7E4-0156F24E0034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Maria Asensio - Instituto Nacional de Administração</a:t>
            </a:r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373-0AF7-45EF-8293-5FE2909316A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5A06-42D8-4599-B4B3-729C6EF56F59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Maria Asensio - Instituto Nacional de Administração</a:t>
            </a:r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373-0AF7-45EF-8293-5FE2909316A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C8A9-B17A-4226-A1F3-231445C36C74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Maria Asensio - Instituto Nacional de Administração</a:t>
            </a:r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373-0AF7-45EF-8293-5FE2909316A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FDD1-6FC1-4B59-BFB6-792A615D9E03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Maria Asensio - Instituto Nacional de Administração</a:t>
            </a:r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373-0AF7-45EF-8293-5FE2909316A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26547-672F-4ACF-9FF9-3ABCADCD6020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Maria Asensio - Instituto Nacional de Administração</a:t>
            </a:r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373-0AF7-45EF-8293-5FE2909316A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C112-225C-4957-96C4-2D3D2C0A5DF1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Maria Asensio - Instituto Nacional de Administração</a:t>
            </a:r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373-0AF7-45EF-8293-5FE2909316A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68CE-5D6C-4481-B340-B1CC0E18337B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Maria Asensio - Instituto Nacional de Administração</a:t>
            </a:r>
            <a:endParaRPr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373-0AF7-45EF-8293-5FE2909316A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33354-18AE-43D0-8A3E-B096BBF9D96E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Maria Asensio - Instituto Nacional de Administração</a:t>
            </a:r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373-0AF7-45EF-8293-5FE2909316A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F64BD-93D7-44F3-9F33-5CFAD9289564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Maria Asensio - Instituto Nacional de Administração</a:t>
            </a:r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373-0AF7-45EF-8293-5FE2909316A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F409-7109-4BEC-B007-E26CE8F927DA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Maria Asensio - Instituto Nacional de Administração</a:t>
            </a:r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373-0AF7-45EF-8293-5FE2909316A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042EB-52D6-40B8-9345-A7F36C7A3D9B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Maria Asensio - Instituto Nacional de Administração</a:t>
            </a:r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373-0AF7-45EF-8293-5FE2909316A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762C9-6ECE-4E93-9DF6-526F2A63A7D3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Maria Asensio - Instituto Nacional de Administração</a:t>
            </a:r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93373-0AF7-45EF-8293-5FE2909316A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ina.pt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o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e Conteúdo 4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7216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pt-PT" b="1" i="1" dirty="0" smtClean="0"/>
          </a:p>
          <a:p>
            <a:pPr algn="ctr">
              <a:buNone/>
            </a:pPr>
            <a:r>
              <a:rPr lang="pt-PT" b="1" dirty="0" smtClean="0"/>
              <a:t>UTAD – CETRAD</a:t>
            </a:r>
          </a:p>
          <a:p>
            <a:pPr algn="ctr">
              <a:buNone/>
            </a:pPr>
            <a:endParaRPr lang="pt-PT" b="1" dirty="0" smtClean="0"/>
          </a:p>
          <a:p>
            <a:pPr algn="ctr">
              <a:buNone/>
            </a:pPr>
            <a:r>
              <a:rPr lang="pt-PT" b="1" dirty="0" smtClean="0"/>
              <a:t>IV  SPID (pós-laboral)</a:t>
            </a:r>
            <a:endParaRPr lang="pt-PT" b="1" i="1" dirty="0"/>
          </a:p>
          <a:p>
            <a:pPr algn="ctr">
              <a:buNone/>
            </a:pPr>
            <a:r>
              <a:rPr lang="pt-PT" b="1" i="1" dirty="0" smtClean="0"/>
              <a:t>Políticas</a:t>
            </a:r>
            <a:r>
              <a:rPr lang="pt-PT" b="1" i="1" dirty="0"/>
              <a:t>  e Programas de </a:t>
            </a:r>
            <a:r>
              <a:rPr lang="pt-PT" b="1" i="1" dirty="0" smtClean="0"/>
              <a:t>Saúde</a:t>
            </a:r>
          </a:p>
          <a:p>
            <a:pPr algn="ctr">
              <a:buNone/>
            </a:pPr>
            <a:endParaRPr lang="pt-PT" sz="2000" b="1" i="1" dirty="0"/>
          </a:p>
          <a:p>
            <a:pPr algn="ctr">
              <a:buNone/>
            </a:pPr>
            <a:r>
              <a:rPr lang="pt-PT" sz="1800" b="1" i="1" dirty="0" smtClean="0"/>
              <a:t>Maria Asensio </a:t>
            </a:r>
          </a:p>
          <a:p>
            <a:pPr algn="ctr">
              <a:buNone/>
            </a:pPr>
            <a:r>
              <a:rPr lang="pt-PT" sz="1800" b="1" i="1" dirty="0" smtClean="0"/>
              <a:t>Investigadora Principal </a:t>
            </a:r>
          </a:p>
          <a:p>
            <a:pPr algn="ctr">
              <a:buNone/>
            </a:pPr>
            <a:r>
              <a:rPr lang="pt-PT" sz="1800" b="1" i="1" dirty="0" smtClean="0"/>
              <a:t> Instituto Nacional de Administração</a:t>
            </a:r>
          </a:p>
          <a:p>
            <a:pPr algn="ctr">
              <a:buNone/>
            </a:pPr>
            <a:endParaRPr lang="pt-PT" sz="2000" b="1" i="1" dirty="0" smtClean="0"/>
          </a:p>
        </p:txBody>
      </p:sp>
      <p:sp>
        <p:nvSpPr>
          <p:cNvPr id="6" name="Text Box 26"/>
          <p:cNvSpPr txBox="1">
            <a:spLocks noChangeArrowheads="1"/>
          </p:cNvSpPr>
          <p:nvPr/>
        </p:nvSpPr>
        <p:spPr bwMode="gray">
          <a:xfrm>
            <a:off x="7091363" y="5854700"/>
            <a:ext cx="1127125" cy="331788"/>
          </a:xfrm>
          <a:prstGeom prst="rect">
            <a:avLst/>
          </a:prstGeom>
          <a:noFill/>
          <a:ln w="9525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0" tIns="36000" rIns="0" bIns="46800" anchor="ctr"/>
          <a:lstStyle/>
          <a:p>
            <a:pPr algn="ctr">
              <a:lnSpc>
                <a:spcPct val="130000"/>
              </a:lnSpc>
              <a:buSzTx/>
            </a:pPr>
            <a:r>
              <a:rPr lang="pt-PT" sz="1200" b="0" dirty="0" smtClean="0">
                <a:latin typeface="ZapfHumnst BT" pitchFamily="34" charset="0"/>
              </a:rPr>
              <a:t>20/05/2010</a:t>
            </a:r>
            <a:endParaRPr lang="pt-PT" sz="1600" dirty="0">
              <a:latin typeface="ZapfHumnst BT" pitchFamily="34" charset="0"/>
            </a:endParaRPr>
          </a:p>
        </p:txBody>
      </p:sp>
      <p:sp>
        <p:nvSpPr>
          <p:cNvPr id="7" name="Text Box 41"/>
          <p:cNvSpPr txBox="1">
            <a:spLocks noChangeArrowheads="1"/>
          </p:cNvSpPr>
          <p:nvPr/>
        </p:nvSpPr>
        <p:spPr bwMode="gray">
          <a:xfrm>
            <a:off x="1142976" y="5857892"/>
            <a:ext cx="5902325" cy="350838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buNone/>
            </a:pPr>
            <a:r>
              <a:rPr lang="pt-PT" b="1" dirty="0" smtClean="0">
                <a:solidFill>
                  <a:schemeClr val="bg1"/>
                </a:solidFill>
              </a:rPr>
              <a:t>sala 0.05 </a:t>
            </a:r>
            <a:r>
              <a:rPr lang="pt-PT" b="1" dirty="0" err="1" smtClean="0">
                <a:solidFill>
                  <a:schemeClr val="bg1"/>
                </a:solidFill>
              </a:rPr>
              <a:t>ex-DRM</a:t>
            </a:r>
            <a:r>
              <a:rPr lang="pt-PT" b="1" dirty="0" smtClean="0">
                <a:solidFill>
                  <a:schemeClr val="bg1"/>
                </a:solidFill>
              </a:rPr>
              <a:t> – 20 horas </a:t>
            </a:r>
            <a:endParaRPr lang="pt-PT" b="1" i="1" dirty="0" smtClean="0">
              <a:solidFill>
                <a:schemeClr val="bg1"/>
              </a:solidFill>
            </a:endParaRPr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Maria Asensio – Investigadora Principal</a:t>
            </a:r>
            <a:endParaRPr lang="en-US" dirty="0"/>
          </a:p>
        </p:txBody>
      </p:sp>
      <p:pic>
        <p:nvPicPr>
          <p:cNvPr id="10" name="Imagem 9" descr="Logotipo do Instituto Nacional de Administração, I.P.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85728"/>
            <a:ext cx="1552575" cy="490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9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43050"/>
            <a:ext cx="8229600" cy="4483113"/>
          </a:xfrm>
        </p:spPr>
        <p:txBody>
          <a:bodyPr/>
          <a:lstStyle/>
          <a:p>
            <a:r>
              <a:rPr lang="pt-PT" dirty="0" smtClean="0">
                <a:solidFill>
                  <a:schemeClr val="tx2"/>
                </a:solidFill>
              </a:rPr>
              <a:t>6. Actuar de forma global ou de forma faseada</a:t>
            </a:r>
          </a:p>
          <a:p>
            <a:r>
              <a:rPr lang="pt-PT" dirty="0" smtClean="0">
                <a:solidFill>
                  <a:schemeClr val="tx2"/>
                </a:solidFill>
              </a:rPr>
              <a:t>7. Combater o desperdício, os abusos e a fraude</a:t>
            </a:r>
          </a:p>
          <a:p>
            <a:r>
              <a:rPr lang="pt-PT" dirty="0" smtClean="0">
                <a:solidFill>
                  <a:schemeClr val="tx2"/>
                </a:solidFill>
              </a:rPr>
              <a:t>8. Abordar o próprio processo de implementação das políticas como um processo de melhoria contínua baseado na experiência e fundamentado na negociação com os actores políticos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00034" y="500042"/>
            <a:ext cx="835824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2</a:t>
            </a:r>
            <a:r>
              <a:rPr lang="es-ES" b="1" dirty="0" smtClean="0">
                <a:solidFill>
                  <a:schemeClr val="bg1"/>
                </a:solidFill>
              </a:rPr>
              <a:t>. </a:t>
            </a:r>
            <a:r>
              <a:rPr lang="es-ES" b="1" dirty="0" smtClean="0">
                <a:solidFill>
                  <a:schemeClr val="bg1"/>
                </a:solidFill>
              </a:rPr>
              <a:t>AS POLÍTICAS PÚBLICAS</a:t>
            </a:r>
            <a:endParaRPr lang="es-E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42910" y="214290"/>
            <a:ext cx="777240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pt-PT" sz="2800" b="1" dirty="0">
                <a:solidFill>
                  <a:schemeClr val="tx2"/>
                </a:solidFill>
              </a:rPr>
              <a:t>A natureza </a:t>
            </a:r>
            <a:r>
              <a:rPr lang="pt-PT" sz="2800" b="1" dirty="0" smtClean="0">
                <a:solidFill>
                  <a:schemeClr val="tx2"/>
                </a:solidFill>
              </a:rPr>
              <a:t>das medidas de reforma na Saúde</a:t>
            </a:r>
            <a:endParaRPr lang="pt-PT" sz="2800" b="1" dirty="0">
              <a:solidFill>
                <a:schemeClr val="tx2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16764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pt-PT" u="sng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5720" y="857232"/>
          <a:ext cx="8501123" cy="55753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3408433"/>
                <a:gridCol w="3521054"/>
              </a:tblGrid>
              <a:tr h="669731"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MEDIDA DE REFORMA</a:t>
                      </a:r>
                      <a:endParaRPr lang="pt-P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O QUE</a:t>
                      </a:r>
                      <a:r>
                        <a:rPr lang="pt-PT" baseline="0" noProof="0" dirty="0" smtClean="0"/>
                        <a:t> FAZER?</a:t>
                      </a:r>
                      <a:endParaRPr lang="pt-PT" noProof="0" dirty="0" smtClean="0"/>
                    </a:p>
                    <a:p>
                      <a:pPr algn="ctr"/>
                      <a:r>
                        <a:rPr lang="pt-PT" noProof="0" dirty="0" smtClean="0"/>
                        <a:t>OBJECTIVOS</a:t>
                      </a:r>
                      <a:endParaRPr lang="pt-P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COMO FAZER?</a:t>
                      </a:r>
                      <a:endParaRPr lang="pt-PT" noProof="0" dirty="0"/>
                    </a:p>
                  </a:txBody>
                  <a:tcPr/>
                </a:tc>
              </a:tr>
              <a:tr h="669731"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err="1" smtClean="0"/>
                        <a:t>CSPrimarios</a:t>
                      </a:r>
                      <a:endParaRPr lang="pt-P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smtClean="0"/>
                        <a:t>Criação de Unidades de Saúde Familiar</a:t>
                      </a:r>
                      <a:endParaRPr lang="pt-PT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Encerramento de serviços</a:t>
                      </a:r>
                      <a:r>
                        <a:rPr lang="pt-PT" baseline="0" noProof="0" dirty="0" smtClean="0"/>
                        <a:t> de atendimento permanente</a:t>
                      </a:r>
                      <a:endParaRPr lang="pt-PT" noProof="0" dirty="0"/>
                    </a:p>
                  </a:txBody>
                  <a:tcPr/>
                </a:tc>
              </a:tr>
              <a:tr h="669731"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Sector das Farmácias e Medicamentos</a:t>
                      </a:r>
                      <a:endParaRPr lang="pt-P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Legislação sobre propriedade farmacêutica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Baixa forçada de preços</a:t>
                      </a:r>
                    </a:p>
                    <a:p>
                      <a:pPr algn="ctr"/>
                      <a:r>
                        <a:rPr lang="pt-PT" noProof="0" dirty="0" smtClean="0"/>
                        <a:t>Garantia</a:t>
                      </a:r>
                      <a:r>
                        <a:rPr lang="pt-PT" baseline="0" noProof="0" dirty="0" smtClean="0"/>
                        <a:t> de pagamento pontual e não controlado pela ANF</a:t>
                      </a:r>
                    </a:p>
                  </a:txBody>
                  <a:tcPr/>
                </a:tc>
              </a:tr>
              <a:tr h="669731"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Medicina Familiar</a:t>
                      </a:r>
                      <a:endParaRPr lang="pt-P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Ampliação do número de internos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noProof="0" dirty="0" smtClean="0"/>
                        <a:t>Revisão da Lei dos</a:t>
                      </a:r>
                      <a:r>
                        <a:rPr lang="pt-PT" baseline="0" noProof="0" dirty="0" smtClean="0"/>
                        <a:t> Internatos</a:t>
                      </a:r>
                      <a:endParaRPr lang="pt-PT" noProof="0" dirty="0" smtClean="0"/>
                    </a:p>
                    <a:p>
                      <a:pPr algn="ctr"/>
                      <a:endParaRPr lang="pt-PT" noProof="0" dirty="0"/>
                    </a:p>
                  </a:txBody>
                  <a:tcPr/>
                </a:tc>
              </a:tr>
              <a:tr h="669731"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Gestão de Hospitais</a:t>
                      </a:r>
                      <a:endParaRPr lang="pt-P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Eficiência na gestão dos hospitais</a:t>
                      </a:r>
                      <a:endParaRPr lang="pt-P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Concentração</a:t>
                      </a:r>
                      <a:r>
                        <a:rPr lang="pt-PT" baseline="0" noProof="0" dirty="0" smtClean="0"/>
                        <a:t> de unidades</a:t>
                      </a:r>
                    </a:p>
                    <a:p>
                      <a:pPr algn="ctr"/>
                      <a:r>
                        <a:rPr lang="pt-PT" baseline="0" noProof="0" dirty="0" smtClean="0"/>
                        <a:t>Especialização produtiva e qualidade</a:t>
                      </a:r>
                    </a:p>
                    <a:p>
                      <a:pPr algn="ctr"/>
                      <a:r>
                        <a:rPr lang="pt-PT" baseline="0" noProof="0" dirty="0" smtClean="0"/>
                        <a:t>Revisão do estatuto das unidades</a:t>
                      </a:r>
                      <a:endParaRPr lang="pt-PT" noProof="0" dirty="0"/>
                    </a:p>
                  </a:txBody>
                  <a:tcPr/>
                </a:tc>
              </a:tr>
              <a:tr h="669731"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INEM</a:t>
                      </a:r>
                      <a:endParaRPr lang="pt-P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Desenvolvimento da Rede Pública de transporte de urgência e emergência</a:t>
                      </a:r>
                      <a:endParaRPr lang="pt-P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Garantir</a:t>
                      </a:r>
                      <a:r>
                        <a:rPr lang="pt-PT" baseline="0" noProof="0" dirty="0" smtClean="0"/>
                        <a:t> o controlo da central de orientação de doentes urgentes</a:t>
                      </a:r>
                    </a:p>
                    <a:p>
                      <a:pPr algn="ctr"/>
                      <a:r>
                        <a:rPr lang="pt-PT" baseline="0" noProof="0" dirty="0" smtClean="0"/>
                        <a:t>com g</a:t>
                      </a:r>
                      <a:r>
                        <a:rPr lang="pt-PT" noProof="0" dirty="0" smtClean="0"/>
                        <a:t>randes resistências</a:t>
                      </a:r>
                      <a:r>
                        <a:rPr lang="pt-PT" baseline="0" noProof="0" dirty="0" smtClean="0"/>
                        <a:t> de interesses corporativos e empresariais</a:t>
                      </a:r>
                      <a:endParaRPr lang="pt-PT" noProof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42910" y="0"/>
            <a:ext cx="777240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pt-PT" sz="2800" b="1" dirty="0">
                <a:solidFill>
                  <a:schemeClr val="tx2"/>
                </a:solidFill>
              </a:rPr>
              <a:t>A natureza </a:t>
            </a:r>
            <a:r>
              <a:rPr lang="pt-PT" sz="2800" b="1" dirty="0" smtClean="0">
                <a:solidFill>
                  <a:schemeClr val="tx2"/>
                </a:solidFill>
              </a:rPr>
              <a:t>das medidas de reforma na Saúde</a:t>
            </a:r>
            <a:endParaRPr lang="pt-PT" sz="2800" b="1" dirty="0">
              <a:solidFill>
                <a:schemeClr val="tx2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16764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pt-PT" u="sng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5720" y="500042"/>
          <a:ext cx="8501123" cy="60064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3551309"/>
                <a:gridCol w="3521054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MEDIDAS</a:t>
                      </a:r>
                      <a:endParaRPr lang="pt-P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OBJECTIVO </a:t>
                      </a:r>
                      <a:endParaRPr lang="pt-P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COMO</a:t>
                      </a:r>
                      <a:r>
                        <a:rPr lang="pt-PT" baseline="0" noProof="0" dirty="0" smtClean="0"/>
                        <a:t> FAZER</a:t>
                      </a:r>
                      <a:endParaRPr lang="pt-PT" noProof="0" dirty="0"/>
                    </a:p>
                  </a:txBody>
                  <a:tcPr/>
                </a:tc>
              </a:tr>
              <a:tr h="669731"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Lista de Doentes  em espera de cirurgia</a:t>
                      </a:r>
                      <a:endParaRPr lang="pt-P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Luta contra a acumulação de doentes em</a:t>
                      </a:r>
                      <a:r>
                        <a:rPr lang="pt-PT" baseline="0" noProof="0" dirty="0" smtClean="0"/>
                        <a:t> espera de cirurgia</a:t>
                      </a:r>
                      <a:endParaRPr lang="pt-P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Garantia do cumprimento das obrigações regulares de prestação de trabalho no meio hospitalar</a:t>
                      </a:r>
                      <a:endParaRPr lang="pt-PT" noProof="0" dirty="0"/>
                    </a:p>
                  </a:txBody>
                  <a:tcPr/>
                </a:tc>
              </a:tr>
              <a:tr h="669731">
                <a:tc>
                  <a:txBody>
                    <a:bodyPr/>
                    <a:lstStyle/>
                    <a:p>
                      <a:pPr algn="ctr"/>
                      <a:r>
                        <a:rPr lang="pt-PT" baseline="0" noProof="0" dirty="0" smtClean="0"/>
                        <a:t> Hospitais Distritais</a:t>
                      </a:r>
                      <a:endParaRPr lang="pt-PT" noProof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Reconversão</a:t>
                      </a:r>
                      <a:r>
                        <a:rPr lang="pt-PT" baseline="0" noProof="0" dirty="0" smtClean="0"/>
                        <a:t> dos Pequenos Hospitais Distritais de nível I em Hospitais Especializados (cirurgia ambulatória, consultas de especialidade, cuidados continuados)</a:t>
                      </a:r>
                      <a:endParaRPr lang="pt-PT" noProof="0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Requalificação do “Serviço</a:t>
                      </a:r>
                      <a:r>
                        <a:rPr lang="pt-PT" baseline="0" noProof="0" dirty="0" smtClean="0"/>
                        <a:t> de Urgência” no período nocturno</a:t>
                      </a:r>
                      <a:endParaRPr lang="pt-PT" noProof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69731"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Construção</a:t>
                      </a:r>
                      <a:r>
                        <a:rPr lang="pt-PT" baseline="0" noProof="0" dirty="0" smtClean="0"/>
                        <a:t> de novos Hospitais </a:t>
                      </a:r>
                      <a:endParaRPr lang="pt-P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Planeamento da construção de um vasto conjunto de novos Hospitais com a mais moderna tecnologia às</a:t>
                      </a:r>
                      <a:r>
                        <a:rPr lang="pt-PT" baseline="0" noProof="0" dirty="0" smtClean="0"/>
                        <a:t> novas necessidades</a:t>
                      </a:r>
                      <a:endParaRPr lang="pt-PT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Hierarquia</a:t>
                      </a:r>
                      <a:r>
                        <a:rPr lang="pt-PT" baseline="0" noProof="0" dirty="0" smtClean="0"/>
                        <a:t> de Prioridades e Programação a partir de necessidades reais baseadas na procura esperada</a:t>
                      </a:r>
                      <a:endParaRPr lang="pt-PT" noProof="0" dirty="0"/>
                    </a:p>
                  </a:txBody>
                  <a:tcPr/>
                </a:tc>
              </a:tr>
              <a:tr h="669731"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USF</a:t>
                      </a:r>
                      <a:endParaRPr lang="pt-PT" noProof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Extensão</a:t>
                      </a:r>
                      <a:r>
                        <a:rPr lang="pt-PT" baseline="0" noProof="0" dirty="0" smtClean="0"/>
                        <a:t> em todo o território</a:t>
                      </a:r>
                      <a:endParaRPr lang="pt-PT" noProof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smtClean="0"/>
                        <a:t>Agrupamentos de centros de saúde (ACS) onde possa existir uma direcção clínica que incentive e oriente a excelência da prática CLÍNICA</a:t>
                      </a:r>
                      <a:endParaRPr lang="pt-PT" noProof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42910" y="0"/>
            <a:ext cx="777240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pt-PT" sz="2800" b="1" dirty="0">
                <a:solidFill>
                  <a:schemeClr val="tx2"/>
                </a:solidFill>
              </a:rPr>
              <a:t>A natureza </a:t>
            </a:r>
            <a:r>
              <a:rPr lang="pt-PT" sz="2800" b="1" dirty="0" smtClean="0">
                <a:solidFill>
                  <a:schemeClr val="tx2"/>
                </a:solidFill>
              </a:rPr>
              <a:t>das medidas de reforma na Saúde</a:t>
            </a:r>
            <a:endParaRPr lang="pt-PT" sz="2800" b="1" dirty="0">
              <a:solidFill>
                <a:schemeClr val="tx2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16764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pt-PT" u="sng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57158" y="1071546"/>
          <a:ext cx="8501123" cy="3629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3551309"/>
                <a:gridCol w="3521054"/>
              </a:tblGrid>
              <a:tr h="428628">
                <a:tc>
                  <a:txBody>
                    <a:bodyPr/>
                    <a:lstStyle/>
                    <a:p>
                      <a:r>
                        <a:rPr lang="pt-PT" noProof="0" dirty="0" smtClean="0"/>
                        <a:t>MEDIDAS</a:t>
                      </a:r>
                      <a:endParaRPr lang="pt-P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noProof="0" dirty="0" smtClean="0"/>
                        <a:t>OBJECTIVO </a:t>
                      </a:r>
                      <a:endParaRPr lang="pt-P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noProof="0" dirty="0" smtClean="0"/>
                        <a:t>COMO</a:t>
                      </a:r>
                      <a:r>
                        <a:rPr lang="pt-PT" baseline="0" noProof="0" dirty="0" smtClean="0"/>
                        <a:t> FAZER</a:t>
                      </a:r>
                      <a:endParaRPr lang="pt-PT" noProof="0" dirty="0"/>
                    </a:p>
                  </a:txBody>
                  <a:tcPr/>
                </a:tc>
              </a:tr>
              <a:tr h="669731">
                <a:tc>
                  <a:txBody>
                    <a:bodyPr/>
                    <a:lstStyle/>
                    <a:p>
                      <a:r>
                        <a:rPr lang="pt-PT" noProof="0" dirty="0" smtClean="0"/>
                        <a:t>CC Idosos e dependentes</a:t>
                      </a:r>
                      <a:endParaRPr lang="pt-P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noProof="0" dirty="0" smtClean="0"/>
                        <a:t>Rede de Cuidados</a:t>
                      </a:r>
                      <a:r>
                        <a:rPr lang="pt-PT" baseline="0" noProof="0" dirty="0" smtClean="0"/>
                        <a:t> </a:t>
                      </a:r>
                      <a:r>
                        <a:rPr lang="pt-PT" noProof="0" dirty="0" smtClean="0"/>
                        <a:t>eficiente e de qualidade</a:t>
                      </a:r>
                      <a:endParaRPr lang="pt-P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noProof="0" dirty="0" smtClean="0"/>
                        <a:t>Com boa articulação com</a:t>
                      </a:r>
                      <a:r>
                        <a:rPr lang="pt-PT" baseline="0" noProof="0" dirty="0" smtClean="0"/>
                        <a:t> os hospitais e estes a cumprir o papel na rede desses cuidados</a:t>
                      </a:r>
                    </a:p>
                    <a:p>
                      <a:r>
                        <a:rPr lang="pt-PT" baseline="0" noProof="0" dirty="0" smtClean="0"/>
                        <a:t>Com Unidades com doentes com AVC, unidades de reabilitação e de cuidados paliativos, com visitas de apoio domiciliário aos antigos doentes</a:t>
                      </a:r>
                      <a:endParaRPr lang="pt-PT" noProof="0" dirty="0"/>
                    </a:p>
                  </a:txBody>
                  <a:tcPr/>
                </a:tc>
              </a:tr>
              <a:tr h="669731">
                <a:tc>
                  <a:txBody>
                    <a:bodyPr/>
                    <a:lstStyle/>
                    <a:p>
                      <a:r>
                        <a:rPr lang="pt-PT" noProof="0" dirty="0" smtClean="0"/>
                        <a:t>CODU</a:t>
                      </a:r>
                      <a:endParaRPr lang="pt-PT" noProof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noProof="0" dirty="0" smtClean="0"/>
                        <a:t>Os instrumento</a:t>
                      </a:r>
                      <a:r>
                        <a:rPr lang="pt-PT" baseline="0" noProof="0" dirty="0" smtClean="0"/>
                        <a:t>s de regulação pública do sistema não podem ser entregues a terceiros</a:t>
                      </a:r>
                      <a:endParaRPr lang="pt-PT" noProof="0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noProof="0" dirty="0" smtClean="0"/>
                        <a:t>Retirar o CODU do controlo dos bombeiros</a:t>
                      </a:r>
                      <a:endParaRPr lang="pt-PT" noProof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F64BD-93D7-44F3-9F33-5CFAD9289564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Maria Asensio - Instituto Nacional de Administração</a:t>
            </a:r>
            <a:endParaRPr lang="en-US"/>
          </a:p>
        </p:txBody>
      </p:sp>
      <p:sp>
        <p:nvSpPr>
          <p:cNvPr id="4" name="3 CuadroTexto"/>
          <p:cNvSpPr txBox="1"/>
          <p:nvPr/>
        </p:nvSpPr>
        <p:spPr>
          <a:xfrm>
            <a:off x="571472" y="500042"/>
            <a:ext cx="8143932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3.  A POLÍTICA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28596" y="1071546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A Democracia como controlo retrospectivo dos Governos</a:t>
            </a:r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6" name="5 CuadroTexto"/>
          <p:cNvSpPr txBox="1"/>
          <p:nvPr/>
        </p:nvSpPr>
        <p:spPr>
          <a:xfrm>
            <a:off x="642910" y="1928802"/>
            <a:ext cx="80010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A Democracia funciona da seguinte forma:</a:t>
            </a:r>
          </a:p>
          <a:p>
            <a:pPr marL="342900" indent="-342900">
              <a:buAutoNum type="arabicPeriod"/>
            </a:pPr>
            <a:r>
              <a:rPr lang="pt-PT" dirty="0" smtClean="0"/>
              <a:t>Os políticos competem transmitindo mensagens prospectivos sobre as futuras políticas e sobre a sua competência;</a:t>
            </a:r>
          </a:p>
          <a:p>
            <a:pPr marL="342900" indent="-342900">
              <a:buAutoNum type="arabicPeriod"/>
            </a:pPr>
            <a:r>
              <a:rPr lang="pt-PT" dirty="0" smtClean="0"/>
              <a:t>Os votantes seleccionam os candidatos que  consideram mais próximos às suas posições políticas e ideais e mais capazes de implementar o seu programa;</a:t>
            </a:r>
          </a:p>
          <a:p>
            <a:pPr marL="342900" indent="-342900">
              <a:buAutoNum type="arabicPeriod"/>
            </a:pPr>
            <a:r>
              <a:rPr lang="pt-PT" dirty="0" smtClean="0"/>
              <a:t>Os políticos, uma vez no poder, adoptam políticas e dedicam esforços para as implementar;</a:t>
            </a:r>
          </a:p>
          <a:p>
            <a:pPr marL="342900" indent="-342900">
              <a:buAutoNum type="arabicPeriod"/>
            </a:pPr>
            <a:r>
              <a:rPr lang="pt-PT" dirty="0" smtClean="0"/>
              <a:t>As políticas e os esforços, em determinadas </a:t>
            </a:r>
            <a:r>
              <a:rPr lang="pt-PT" b="1" dirty="0" smtClean="0"/>
              <a:t>condições exógenas</a:t>
            </a:r>
            <a:r>
              <a:rPr lang="pt-PT" dirty="0" smtClean="0"/>
              <a:t>, produzem resultados que modificam o bem-estar dos cidadãos; </a:t>
            </a:r>
          </a:p>
          <a:p>
            <a:pPr marL="342900" indent="-342900">
              <a:buAutoNum type="arabicPeriod"/>
            </a:pPr>
            <a:r>
              <a:rPr lang="pt-PT" dirty="0" smtClean="0"/>
              <a:t>Quando chega a altura das eleições, os cidadãos/votantes avaliam retrospectivamente esses resultados e os atribuem ao esforço realizado pelo Governante e à influência das condições exógenas;</a:t>
            </a:r>
          </a:p>
          <a:p>
            <a:pPr marL="342900" indent="-342900">
              <a:buAutoNum type="arabicPeriod"/>
            </a:pPr>
            <a:r>
              <a:rPr lang="pt-PT" dirty="0" smtClean="0"/>
              <a:t>Os votantes actualizam as preferências sobre as políticas e os candidatos;</a:t>
            </a:r>
          </a:p>
          <a:p>
            <a:pPr marL="342900" indent="-342900">
              <a:buAutoNum type="arabicPeriod"/>
            </a:pPr>
            <a:r>
              <a:rPr lang="pt-PT" dirty="0" smtClean="0"/>
              <a:t>Os votantes escolhem ou rejeitam aos políticos no poder.</a:t>
            </a:r>
            <a:endParaRPr lang="pt-PT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85720" y="714356"/>
            <a:ext cx="850112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pt-PT" sz="2800" b="1" dirty="0" smtClean="0">
              <a:solidFill>
                <a:schemeClr val="tx2"/>
              </a:solidFill>
            </a:endParaRPr>
          </a:p>
          <a:p>
            <a:pPr algn="ctr"/>
            <a:r>
              <a:rPr lang="pt-PT" sz="2800" b="1" dirty="0" smtClean="0">
                <a:solidFill>
                  <a:schemeClr val="tx2"/>
                </a:solidFill>
              </a:rPr>
              <a:t>Exigências de Governabilidade</a:t>
            </a:r>
          </a:p>
          <a:p>
            <a:pPr algn="ctr"/>
            <a:endParaRPr lang="pt-PT" sz="2800" b="1" dirty="0">
              <a:solidFill>
                <a:schemeClr val="tx2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16764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pt-PT" u="sng" dirty="0"/>
          </a:p>
        </p:txBody>
      </p:sp>
      <p:sp>
        <p:nvSpPr>
          <p:cNvPr id="8" name="7 CuadroTexto"/>
          <p:cNvSpPr txBox="1"/>
          <p:nvPr/>
        </p:nvSpPr>
        <p:spPr>
          <a:xfrm>
            <a:off x="714348" y="214290"/>
            <a:ext cx="807249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4. DILEMAS DE GOVERNABILIDADE EM SAÚDE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1000100" y="1857364"/>
            <a:ext cx="7358114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800" dirty="0" err="1" smtClean="0"/>
              <a:t>Madison</a:t>
            </a:r>
            <a:r>
              <a:rPr lang="pt-PT" sz="2800" dirty="0" smtClean="0"/>
              <a:t>:</a:t>
            </a:r>
          </a:p>
          <a:p>
            <a:pPr algn="just"/>
            <a:endParaRPr lang="pt-PT" sz="2800" dirty="0" smtClean="0"/>
          </a:p>
          <a:p>
            <a:pPr algn="just"/>
            <a:r>
              <a:rPr lang="pt-PT" sz="2800" dirty="0" smtClean="0"/>
              <a:t>O que as eleições fazem é :</a:t>
            </a:r>
          </a:p>
          <a:p>
            <a:pPr marL="342900" indent="-342900" algn="just">
              <a:buAutoNum type="arabicParenR"/>
            </a:pPr>
            <a:r>
              <a:rPr lang="pt-PT" sz="2800" dirty="0" smtClean="0"/>
              <a:t>Obter para o trabalho do governo,  os homens com mais CRITÉRIO para lutar pelo </a:t>
            </a:r>
            <a:r>
              <a:rPr lang="pt-PT" sz="2800" dirty="0" smtClean="0">
                <a:solidFill>
                  <a:schemeClr val="tx2"/>
                </a:solidFill>
              </a:rPr>
              <a:t>BEM COMUM DA SOCIEDADE</a:t>
            </a:r>
            <a:r>
              <a:rPr lang="pt-PT" sz="2800" dirty="0" smtClean="0"/>
              <a:t> e com mais virtude para o fazer.</a:t>
            </a:r>
          </a:p>
          <a:p>
            <a:pPr marL="342900" indent="-342900" algn="just">
              <a:buAutoNum type="arabicParenR"/>
            </a:pPr>
            <a:r>
              <a:rPr lang="pt-PT" sz="2800" dirty="0" smtClean="0"/>
              <a:t>Tomar as precauções mais eficazes para </a:t>
            </a:r>
            <a:r>
              <a:rPr lang="pt-PT" sz="2800" dirty="0" smtClean="0">
                <a:solidFill>
                  <a:schemeClr val="tx2"/>
                </a:solidFill>
              </a:rPr>
              <a:t>MANTER A SUA VIRTUDE</a:t>
            </a:r>
            <a:r>
              <a:rPr lang="pt-PT" sz="2800" dirty="0" smtClean="0"/>
              <a:t> enquanto continuem a conservar  CONFIANÇA PÚBLICA.</a:t>
            </a:r>
          </a:p>
          <a:p>
            <a:pPr marL="342900" indent="-342900">
              <a:buAutoNum type="arabicParenR"/>
            </a:pPr>
            <a:endParaRPr lang="pt-PT" dirty="0" smtClean="0"/>
          </a:p>
          <a:p>
            <a:pPr marL="342900" indent="-342900">
              <a:buAutoNum type="arabicParenR"/>
            </a:pPr>
            <a:endParaRPr lang="pt-PT" dirty="0" smtClean="0"/>
          </a:p>
          <a:p>
            <a:pPr marL="342900" indent="-342900">
              <a:buAutoNum type="arabicParenR"/>
            </a:pPr>
            <a:endParaRPr lang="pt-PT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85720" y="714356"/>
            <a:ext cx="850112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pt-PT" sz="2800" b="1" dirty="0" smtClean="0">
              <a:solidFill>
                <a:schemeClr val="tx2"/>
              </a:solidFill>
            </a:endParaRPr>
          </a:p>
          <a:p>
            <a:pPr algn="ctr"/>
            <a:r>
              <a:rPr lang="pt-PT" sz="2800" b="1" dirty="0" smtClean="0">
                <a:solidFill>
                  <a:schemeClr val="tx2"/>
                </a:solidFill>
              </a:rPr>
              <a:t>Exigências de Governabilidade</a:t>
            </a:r>
          </a:p>
          <a:p>
            <a:pPr algn="ctr"/>
            <a:endParaRPr lang="pt-PT" sz="2800" b="1" dirty="0">
              <a:solidFill>
                <a:schemeClr val="tx2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16764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pt-PT" u="sng" dirty="0"/>
          </a:p>
        </p:txBody>
      </p:sp>
      <p:graphicFrame>
        <p:nvGraphicFramePr>
          <p:cNvPr id="7" name="6 Diagrama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714348" y="214290"/>
            <a:ext cx="807249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4. DILEMAS DE GOVERNABILIDADE EM SAÚDE</a:t>
            </a:r>
            <a:r>
              <a:rPr lang="es-ES" dirty="0" smtClean="0"/>
              <a:t> </a:t>
            </a:r>
            <a:endParaRPr lang="es-E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500034" y="1285860"/>
            <a:ext cx="83582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pt-PT" sz="2800" b="1" dirty="0" smtClean="0">
              <a:solidFill>
                <a:schemeClr val="tx2"/>
              </a:solidFill>
            </a:endParaRPr>
          </a:p>
          <a:p>
            <a:pPr algn="ctr"/>
            <a:r>
              <a:rPr lang="pt-PT" sz="2800" b="1" dirty="0" smtClean="0">
                <a:solidFill>
                  <a:schemeClr val="tx2"/>
                </a:solidFill>
              </a:rPr>
              <a:t>Exigências de Governabilidade</a:t>
            </a:r>
          </a:p>
          <a:p>
            <a:pPr algn="ctr"/>
            <a:endParaRPr lang="pt-PT" sz="2800" b="1" dirty="0">
              <a:solidFill>
                <a:schemeClr val="tx2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16764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pt-PT" u="sng" dirty="0"/>
          </a:p>
        </p:txBody>
      </p:sp>
      <p:graphicFrame>
        <p:nvGraphicFramePr>
          <p:cNvPr id="7" name="6 Diagrama"/>
          <p:cNvGraphicFramePr/>
          <p:nvPr/>
        </p:nvGraphicFramePr>
        <p:xfrm>
          <a:off x="1571604" y="242886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571472" y="357166"/>
            <a:ext cx="8143932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4. DILEMAS DE GOVERNABILIDADE EM SAÚDE</a:t>
            </a:r>
            <a:r>
              <a:rPr lang="es-ES" dirty="0" smtClean="0"/>
              <a:t> </a:t>
            </a:r>
            <a:endParaRPr lang="es-E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500002" y="714356"/>
            <a:ext cx="864399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pt-PT" sz="2800" b="1" dirty="0" smtClean="0">
              <a:solidFill>
                <a:schemeClr val="tx2"/>
              </a:solidFill>
            </a:endParaRPr>
          </a:p>
          <a:p>
            <a:pPr algn="ctr"/>
            <a:r>
              <a:rPr lang="pt-PT" sz="2800" b="1" dirty="0" smtClean="0">
                <a:solidFill>
                  <a:schemeClr val="tx2"/>
                </a:solidFill>
              </a:rPr>
              <a:t>Políticos - Votantes – Antecipação Eleitoral </a:t>
            </a:r>
          </a:p>
          <a:p>
            <a:pPr algn="ctr"/>
            <a:r>
              <a:rPr lang="pt-PT" sz="2800" b="1" dirty="0" smtClean="0">
                <a:solidFill>
                  <a:schemeClr val="tx2"/>
                </a:solidFill>
              </a:rPr>
              <a:t>Controlo prospectivo do Governo:</a:t>
            </a:r>
          </a:p>
          <a:p>
            <a:pPr algn="ctr"/>
            <a:endParaRPr lang="pt-PT" sz="2400" b="1" dirty="0" smtClean="0">
              <a:solidFill>
                <a:schemeClr val="tx2"/>
              </a:solidFill>
            </a:endParaRPr>
          </a:p>
          <a:p>
            <a:pPr algn="ctr"/>
            <a:endParaRPr lang="pt-PT" sz="2800" b="1" dirty="0">
              <a:solidFill>
                <a:schemeClr val="tx2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16764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pt-PT" u="sng" dirty="0"/>
          </a:p>
        </p:txBody>
      </p:sp>
      <p:sp>
        <p:nvSpPr>
          <p:cNvPr id="8" name="7 CuadroTexto"/>
          <p:cNvSpPr txBox="1"/>
          <p:nvPr/>
        </p:nvSpPr>
        <p:spPr>
          <a:xfrm>
            <a:off x="714348" y="214290"/>
            <a:ext cx="807249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4. DILEMAS DE GOVERNABILIDADE EM SAÚDE</a:t>
            </a:r>
            <a:r>
              <a:rPr lang="es-ES" dirty="0" smtClean="0"/>
              <a:t> </a:t>
            </a:r>
            <a:endParaRPr lang="es-ES" dirty="0"/>
          </a:p>
        </p:txBody>
      </p:sp>
      <p:graphicFrame>
        <p:nvGraphicFramePr>
          <p:cNvPr id="7" name="6 Diagrama"/>
          <p:cNvGraphicFramePr/>
          <p:nvPr/>
        </p:nvGraphicFramePr>
        <p:xfrm>
          <a:off x="1500166" y="18573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500002" y="714356"/>
            <a:ext cx="864399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pt-PT" sz="2800" b="1" dirty="0" smtClean="0">
              <a:solidFill>
                <a:schemeClr val="tx2"/>
              </a:solidFill>
            </a:endParaRPr>
          </a:p>
          <a:p>
            <a:pPr algn="ctr"/>
            <a:r>
              <a:rPr lang="pt-PT" sz="2800" b="1" dirty="0" smtClean="0">
                <a:solidFill>
                  <a:schemeClr val="tx2"/>
                </a:solidFill>
              </a:rPr>
              <a:t>Políticos - Votantes – Antecipação Eleitoral </a:t>
            </a:r>
          </a:p>
          <a:p>
            <a:pPr algn="ctr"/>
            <a:r>
              <a:rPr lang="pt-PT" sz="2800" b="1" dirty="0" smtClean="0">
                <a:solidFill>
                  <a:schemeClr val="tx2"/>
                </a:solidFill>
              </a:rPr>
              <a:t>Controlo prospectivo do Governo:</a:t>
            </a:r>
          </a:p>
          <a:p>
            <a:pPr algn="ctr"/>
            <a:endParaRPr lang="pt-PT" sz="2400" b="1" dirty="0" smtClean="0">
              <a:solidFill>
                <a:schemeClr val="tx2"/>
              </a:solidFill>
            </a:endParaRPr>
          </a:p>
          <a:p>
            <a:pPr algn="ctr"/>
            <a:endParaRPr lang="pt-PT" sz="2800" b="1" dirty="0">
              <a:solidFill>
                <a:schemeClr val="tx2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16764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pt-PT" u="sng" dirty="0"/>
          </a:p>
        </p:txBody>
      </p:sp>
      <p:sp>
        <p:nvSpPr>
          <p:cNvPr id="8" name="7 CuadroTexto"/>
          <p:cNvSpPr txBox="1"/>
          <p:nvPr/>
        </p:nvSpPr>
        <p:spPr>
          <a:xfrm>
            <a:off x="714348" y="214290"/>
            <a:ext cx="807249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4. DILEMAS DE GOVERNABILIDADE EM SAÚDE</a:t>
            </a:r>
            <a:r>
              <a:rPr lang="es-ES" dirty="0" smtClean="0"/>
              <a:t> </a:t>
            </a:r>
            <a:endParaRPr lang="es-ES" dirty="0"/>
          </a:p>
        </p:txBody>
      </p:sp>
      <p:graphicFrame>
        <p:nvGraphicFramePr>
          <p:cNvPr id="7" name="6 Diagrama"/>
          <p:cNvGraphicFramePr/>
          <p:nvPr/>
        </p:nvGraphicFramePr>
        <p:xfrm>
          <a:off x="1500166" y="18573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Política da Saúde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FDD1-6FC1-4B59-BFB6-792A615D9E03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Maria Asensio - Instituto Nacional de Administração</a:t>
            </a:r>
            <a:endParaRPr lang="en-US"/>
          </a:p>
        </p:txBody>
      </p:sp>
      <p:grpSp>
        <p:nvGrpSpPr>
          <p:cNvPr id="6" name="Group 12"/>
          <p:cNvGrpSpPr>
            <a:grpSpLocks noGrp="1"/>
          </p:cNvGrpSpPr>
          <p:nvPr>
            <p:ph idx="1"/>
          </p:nvPr>
        </p:nvGrpSpPr>
        <p:grpSpPr bwMode="auto">
          <a:xfrm>
            <a:off x="457200" y="1572329"/>
            <a:ext cx="8229600" cy="4553834"/>
            <a:chOff x="574" y="1053"/>
            <a:chExt cx="4637" cy="2941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gray">
            <a:xfrm>
              <a:off x="574" y="1071"/>
              <a:ext cx="723" cy="2923"/>
            </a:xfrm>
            <a:prstGeom prst="rect">
              <a:avLst/>
            </a:prstGeom>
            <a:noFill/>
            <a:ln w="25400">
              <a:solidFill>
                <a:srgbClr val="0033CC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pt-PT"/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833" y="1053"/>
              <a:ext cx="4378" cy="2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marL="863600" indent="-762000" defTabSz="895350">
                <a:lnSpc>
                  <a:spcPct val="120000"/>
                </a:lnSpc>
                <a:buSzTx/>
                <a:buFontTx/>
                <a:buAutoNum type="arabicPeriod"/>
              </a:pPr>
              <a:r>
                <a:rPr lang="pt-PT" sz="1600" dirty="0" smtClean="0">
                  <a:solidFill>
                    <a:srgbClr val="0033CC"/>
                  </a:solidFill>
                </a:rPr>
                <a:t>Apresentação</a:t>
              </a:r>
              <a:endParaRPr lang="pt-PT" sz="1600" dirty="0">
                <a:solidFill>
                  <a:srgbClr val="0033CC"/>
                </a:solidFill>
              </a:endParaRPr>
            </a:p>
            <a:p>
              <a:pPr marL="863600" indent="-762000" defTabSz="895350">
                <a:lnSpc>
                  <a:spcPct val="120000"/>
                </a:lnSpc>
                <a:buSzTx/>
                <a:buFontTx/>
                <a:buAutoNum type="arabicPeriod"/>
              </a:pPr>
              <a:r>
                <a:rPr lang="pt-PT" sz="1600" dirty="0" smtClean="0">
                  <a:solidFill>
                    <a:srgbClr val="0033CC"/>
                  </a:solidFill>
                </a:rPr>
                <a:t>As Políticas Públicas  (“</a:t>
              </a:r>
              <a:r>
                <a:rPr lang="pt-PT" sz="1600" dirty="0" err="1" smtClean="0">
                  <a:solidFill>
                    <a:srgbClr val="0033CC"/>
                  </a:solidFill>
                </a:rPr>
                <a:t>Politics</a:t>
              </a:r>
              <a:r>
                <a:rPr lang="pt-PT" sz="1600" dirty="0" smtClean="0">
                  <a:solidFill>
                    <a:srgbClr val="0033CC"/>
                  </a:solidFill>
                </a:rPr>
                <a:t>” &amp; “Policies”)</a:t>
              </a:r>
            </a:p>
            <a:p>
              <a:pPr marL="1358900" lvl="1" indent="-304800" defTabSz="895350">
                <a:lnSpc>
                  <a:spcPct val="120000"/>
                </a:lnSpc>
                <a:buSzTx/>
                <a:buFontTx/>
                <a:buChar char="•"/>
              </a:pPr>
              <a:r>
                <a:rPr lang="pt-PT" sz="1600" dirty="0" smtClean="0">
                  <a:solidFill>
                    <a:srgbClr val="0033CC"/>
                  </a:solidFill>
                </a:rPr>
                <a:t>Intervenções que afectam a qualidade de vida dos cidadãos</a:t>
              </a:r>
            </a:p>
            <a:p>
              <a:pPr marL="1358900" lvl="1" indent="-304800" defTabSz="895350">
                <a:lnSpc>
                  <a:spcPct val="120000"/>
                </a:lnSpc>
                <a:buFontTx/>
                <a:buChar char="•"/>
              </a:pPr>
              <a:r>
                <a:rPr lang="pt-PT" sz="1600" dirty="0" smtClean="0">
                  <a:solidFill>
                    <a:srgbClr val="0033CC"/>
                  </a:solidFill>
                </a:rPr>
                <a:t>Atributos dos Serviços Públicos</a:t>
              </a:r>
            </a:p>
            <a:p>
              <a:pPr marL="1358900" lvl="1" indent="-304800" defTabSz="895350">
                <a:lnSpc>
                  <a:spcPct val="120000"/>
                </a:lnSpc>
                <a:buFontTx/>
                <a:buChar char="•"/>
              </a:pPr>
              <a:r>
                <a:rPr lang="pt-PT" sz="1600" dirty="0" smtClean="0">
                  <a:solidFill>
                    <a:srgbClr val="0033CC"/>
                  </a:solidFill>
                </a:rPr>
                <a:t>Caracterização dos Serviços Públicos: Não Rivalidade, Inapropriabilidade ou não exclusão, Geração de Externalidades</a:t>
              </a:r>
            </a:p>
            <a:p>
              <a:pPr marL="863600" indent="-762000" defTabSz="895350">
                <a:lnSpc>
                  <a:spcPct val="120000"/>
                </a:lnSpc>
                <a:buSzTx/>
                <a:buFontTx/>
                <a:buAutoNum type="arabicPeriod"/>
              </a:pPr>
              <a:r>
                <a:rPr lang="pt-PT" sz="1600" dirty="0" smtClean="0">
                  <a:solidFill>
                    <a:srgbClr val="0033CC"/>
                  </a:solidFill>
                </a:rPr>
                <a:t>A Política</a:t>
              </a:r>
            </a:p>
            <a:p>
              <a:pPr marL="1358900" lvl="1" indent="-304800" defTabSz="895350">
                <a:lnSpc>
                  <a:spcPct val="120000"/>
                </a:lnSpc>
                <a:buSzTx/>
                <a:buFontTx/>
                <a:buChar char="•"/>
              </a:pPr>
              <a:r>
                <a:rPr lang="pt-PT" sz="1600" dirty="0" smtClean="0">
                  <a:solidFill>
                    <a:srgbClr val="0033CC"/>
                  </a:solidFill>
                </a:rPr>
                <a:t>As Exigências da Governabilidade</a:t>
              </a:r>
            </a:p>
            <a:p>
              <a:pPr marL="1358900" lvl="1" indent="-304800" defTabSz="895350">
                <a:lnSpc>
                  <a:spcPct val="120000"/>
                </a:lnSpc>
                <a:buFontTx/>
                <a:buChar char="•"/>
              </a:pPr>
              <a:r>
                <a:rPr lang="pt-PT" sz="1600" dirty="0" smtClean="0">
                  <a:solidFill>
                    <a:srgbClr val="0033CC"/>
                  </a:solidFill>
                </a:rPr>
                <a:t>As Ameaças não eleitorais: As conspirações políticas</a:t>
              </a:r>
            </a:p>
            <a:p>
              <a:pPr marL="1358900" lvl="1" indent="-304800" defTabSz="895350">
                <a:lnSpc>
                  <a:spcPct val="120000"/>
                </a:lnSpc>
                <a:buSzTx/>
                <a:buFontTx/>
                <a:buChar char="•"/>
              </a:pPr>
              <a:r>
                <a:rPr lang="pt-PT" sz="1600" dirty="0" smtClean="0">
                  <a:solidFill>
                    <a:srgbClr val="0033CC"/>
                  </a:solidFill>
                </a:rPr>
                <a:t>Políticos e Ministros e as causas da Perda de Poder</a:t>
              </a:r>
            </a:p>
            <a:p>
              <a:pPr marL="863600" indent="-762000" defTabSz="895350">
                <a:lnSpc>
                  <a:spcPct val="120000"/>
                </a:lnSpc>
                <a:buSzTx/>
                <a:buFontTx/>
                <a:buAutoNum type="arabicPeriod"/>
              </a:pPr>
              <a:r>
                <a:rPr lang="pt-PT" sz="1600" dirty="0" smtClean="0">
                  <a:solidFill>
                    <a:srgbClr val="0033CC"/>
                  </a:solidFill>
                </a:rPr>
                <a:t>Dilemas na Governação em Saúde</a:t>
              </a:r>
              <a:endParaRPr lang="pt-PT" sz="1600" dirty="0">
                <a:solidFill>
                  <a:srgbClr val="0033CC"/>
                </a:solidFill>
              </a:endParaRPr>
            </a:p>
            <a:p>
              <a:pPr marL="863600" indent="-762000" defTabSz="895350">
                <a:lnSpc>
                  <a:spcPct val="120000"/>
                </a:lnSpc>
                <a:buSzTx/>
                <a:buFontTx/>
                <a:buAutoNum type="arabicPeriod"/>
              </a:pPr>
              <a:r>
                <a:rPr lang="pt-PT" sz="1600" dirty="0" smtClean="0">
                  <a:solidFill>
                    <a:srgbClr val="0033CC"/>
                  </a:solidFill>
                </a:rPr>
                <a:t>Conclusões</a:t>
              </a:r>
              <a:endParaRPr lang="pt-PT" sz="1600" dirty="0">
                <a:solidFill>
                  <a:srgbClr val="0033CC"/>
                </a:solidFill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14282" y="1071546"/>
            <a:ext cx="864399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pt-PT" sz="2800" b="1" dirty="0" smtClean="0">
              <a:solidFill>
                <a:schemeClr val="tx2"/>
              </a:solidFill>
            </a:endParaRPr>
          </a:p>
          <a:p>
            <a:pPr algn="ctr"/>
            <a:r>
              <a:rPr lang="pt-PT" sz="2800" b="1" dirty="0" smtClean="0">
                <a:solidFill>
                  <a:schemeClr val="tx2"/>
                </a:solidFill>
              </a:rPr>
              <a:t>Políticos - Votantes - Informação</a:t>
            </a:r>
          </a:p>
          <a:p>
            <a:pPr algn="ctr"/>
            <a:r>
              <a:rPr lang="pt-PT" sz="2800" b="1" dirty="0" smtClean="0">
                <a:solidFill>
                  <a:schemeClr val="tx2"/>
                </a:solidFill>
              </a:rPr>
              <a:t>Controlo retrospectivo do Governo:</a:t>
            </a:r>
          </a:p>
          <a:p>
            <a:pPr algn="just"/>
            <a:r>
              <a:rPr lang="pt-PT" b="1" dirty="0" smtClean="0">
                <a:solidFill>
                  <a:schemeClr val="tx2"/>
                </a:solidFill>
              </a:rPr>
              <a:t>As eleições têm ou não um efeito disciplinar sobre a provisão de um bem público financiado através de impostos por parte de Governante que só olha para interesse pessoal? </a:t>
            </a:r>
            <a:endParaRPr lang="pt-PT" sz="2800" b="1" dirty="0" smtClean="0">
              <a:solidFill>
                <a:schemeClr val="tx2"/>
              </a:solidFill>
            </a:endParaRPr>
          </a:p>
          <a:p>
            <a:pPr algn="ctr"/>
            <a:endParaRPr lang="pt-PT" sz="2400" b="1" dirty="0" smtClean="0">
              <a:solidFill>
                <a:schemeClr val="tx2"/>
              </a:solidFill>
            </a:endParaRPr>
          </a:p>
          <a:p>
            <a:pPr algn="ctr"/>
            <a:endParaRPr lang="pt-PT" sz="2800" b="1" dirty="0">
              <a:solidFill>
                <a:schemeClr val="tx2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16764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pt-PT" u="sng" dirty="0"/>
          </a:p>
        </p:txBody>
      </p:sp>
      <p:sp>
        <p:nvSpPr>
          <p:cNvPr id="8" name="7 CuadroTexto"/>
          <p:cNvSpPr txBox="1"/>
          <p:nvPr/>
        </p:nvSpPr>
        <p:spPr>
          <a:xfrm>
            <a:off x="714348" y="214290"/>
            <a:ext cx="807249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4. DILEMAS DE GOVERNABILIDADE EM SAÚDE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285720" y="2285992"/>
            <a:ext cx="857256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PT" sz="2400" dirty="0" smtClean="0"/>
          </a:p>
          <a:p>
            <a:pPr algn="just"/>
            <a:r>
              <a:rPr lang="pt-PT" sz="2400" dirty="0" smtClean="0"/>
              <a:t>Políticos: Não abusar do seu poder hoje para o preservar amanhã.</a:t>
            </a:r>
          </a:p>
          <a:p>
            <a:pPr algn="just"/>
            <a:endParaRPr lang="pt-PT" sz="2400" dirty="0" smtClean="0"/>
          </a:p>
          <a:p>
            <a:pPr algn="just"/>
            <a:r>
              <a:rPr lang="pt-PT" sz="2400" dirty="0" smtClean="0"/>
              <a:t>Votantes: Se os votantes conseguem atingir um nível de bem-estar, o governante seguirá no poder.</a:t>
            </a:r>
          </a:p>
          <a:p>
            <a:pPr algn="just"/>
            <a:endParaRPr lang="pt-PT" sz="2400" dirty="0" smtClean="0"/>
          </a:p>
          <a:p>
            <a:pPr algn="just"/>
            <a:r>
              <a:rPr lang="pt-PT" sz="2400" dirty="0" smtClean="0"/>
              <a:t> Se os cidadãos estão bem informados sabem como avaliar a responsabilidade que corresponde ao governo em cada resultado e os políticos  irão saber o que lhes é exigido.</a:t>
            </a:r>
          </a:p>
          <a:p>
            <a:pPr algn="just"/>
            <a:endParaRPr lang="pt-PT" sz="2800" dirty="0" smtClean="0"/>
          </a:p>
          <a:p>
            <a:pPr marL="342900" indent="-342900">
              <a:buAutoNum type="arabicParenR"/>
            </a:pPr>
            <a:endParaRPr lang="pt-PT" dirty="0" smtClean="0"/>
          </a:p>
          <a:p>
            <a:pPr marL="342900" indent="-342900">
              <a:buAutoNum type="arabicParenR"/>
            </a:pPr>
            <a:endParaRPr lang="pt-PT" dirty="0" smtClean="0"/>
          </a:p>
          <a:p>
            <a:pPr marL="342900" indent="-342900">
              <a:buAutoNum type="arabicParenR"/>
            </a:pPr>
            <a:endParaRPr lang="pt-PT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14282" y="1071546"/>
            <a:ext cx="864399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pt-PT" sz="2800" b="1" dirty="0" smtClean="0">
              <a:solidFill>
                <a:schemeClr val="tx2"/>
              </a:solidFill>
            </a:endParaRPr>
          </a:p>
          <a:p>
            <a:pPr algn="ctr"/>
            <a:r>
              <a:rPr lang="pt-PT" sz="2800" b="1" dirty="0" smtClean="0">
                <a:solidFill>
                  <a:schemeClr val="tx2"/>
                </a:solidFill>
              </a:rPr>
              <a:t>Políticos - Votantes - Informação</a:t>
            </a:r>
          </a:p>
          <a:p>
            <a:pPr algn="ctr"/>
            <a:r>
              <a:rPr lang="pt-PT" sz="2800" b="1" dirty="0" smtClean="0">
                <a:solidFill>
                  <a:schemeClr val="tx2"/>
                </a:solidFill>
              </a:rPr>
              <a:t>Controlo retrospectivo do Governo:</a:t>
            </a:r>
          </a:p>
          <a:p>
            <a:pPr algn="just"/>
            <a:r>
              <a:rPr lang="pt-PT" b="1" dirty="0" smtClean="0">
                <a:solidFill>
                  <a:schemeClr val="tx2"/>
                </a:solidFill>
              </a:rPr>
              <a:t>As eleições têm ou não um efeito disciplinar sobre a provisão de um bem público financiado através de impostos por parte de Governante que só olha para interesse pessoal? </a:t>
            </a:r>
            <a:endParaRPr lang="pt-PT" sz="2800" b="1" dirty="0" smtClean="0">
              <a:solidFill>
                <a:schemeClr val="tx2"/>
              </a:solidFill>
            </a:endParaRPr>
          </a:p>
          <a:p>
            <a:pPr algn="ctr"/>
            <a:endParaRPr lang="pt-PT" sz="2400" b="1" dirty="0" smtClean="0">
              <a:solidFill>
                <a:schemeClr val="tx2"/>
              </a:solidFill>
            </a:endParaRPr>
          </a:p>
          <a:p>
            <a:pPr algn="ctr"/>
            <a:endParaRPr lang="pt-PT" sz="2800" b="1" dirty="0">
              <a:solidFill>
                <a:schemeClr val="tx2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16764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pt-PT" u="sng" dirty="0"/>
          </a:p>
        </p:txBody>
      </p:sp>
      <p:sp>
        <p:nvSpPr>
          <p:cNvPr id="8" name="7 CuadroTexto"/>
          <p:cNvSpPr txBox="1"/>
          <p:nvPr/>
        </p:nvSpPr>
        <p:spPr>
          <a:xfrm>
            <a:off x="714348" y="214290"/>
            <a:ext cx="807249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4. DILEMAS DE GOVERNABILIDADE EM SAÚDE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285720" y="2285992"/>
            <a:ext cx="85725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PT" sz="2400" dirty="0" smtClean="0"/>
          </a:p>
          <a:p>
            <a:pPr algn="just"/>
            <a:r>
              <a:rPr lang="pt-PT" sz="2400" dirty="0" smtClean="0"/>
              <a:t>Se, pelo contrario, por causa de informação deficiente, os cidadãos não podem atribuir responsabilidades pelas mudanças registadas no seu bem-estar, as eleições deixam de servir para controlar os políticos no poder.</a:t>
            </a:r>
          </a:p>
          <a:p>
            <a:pPr algn="just"/>
            <a:r>
              <a:rPr lang="pt-PT" sz="2400" dirty="0" smtClean="0"/>
              <a:t>Sem informação:</a:t>
            </a:r>
          </a:p>
          <a:p>
            <a:pPr algn="just"/>
            <a:r>
              <a:rPr lang="pt-PT" sz="2400" dirty="0" smtClean="0"/>
              <a:t>1) Os votantes não conhecem as acções do Governo;</a:t>
            </a:r>
          </a:p>
          <a:p>
            <a:pPr algn="just"/>
            <a:r>
              <a:rPr lang="pt-PT" sz="2400" dirty="0" smtClean="0"/>
              <a:t>2) Se o que este faz responde ou não aos seus interesses;</a:t>
            </a:r>
          </a:p>
          <a:p>
            <a:pPr algn="just"/>
            <a:r>
              <a:rPr lang="pt-PT" sz="2400" dirty="0" smtClean="0"/>
              <a:t>3) Se as mudanças registadas no bem-estar correspondem ou não às políticas.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14282" y="1071546"/>
            <a:ext cx="864399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pt-PT" sz="2800" b="1" dirty="0" smtClean="0">
              <a:solidFill>
                <a:schemeClr val="tx2"/>
              </a:solidFill>
            </a:endParaRPr>
          </a:p>
          <a:p>
            <a:pPr algn="ctr"/>
            <a:r>
              <a:rPr lang="pt-PT" sz="2800" b="1" dirty="0" smtClean="0">
                <a:solidFill>
                  <a:schemeClr val="tx2"/>
                </a:solidFill>
              </a:rPr>
              <a:t>Políticos - Votantes - Informação</a:t>
            </a:r>
          </a:p>
          <a:p>
            <a:pPr algn="ctr"/>
            <a:r>
              <a:rPr lang="pt-PT" sz="2800" b="1" dirty="0" smtClean="0">
                <a:solidFill>
                  <a:schemeClr val="tx2"/>
                </a:solidFill>
              </a:rPr>
              <a:t>Controlo prospectivo do Governo:</a:t>
            </a:r>
          </a:p>
          <a:p>
            <a:pPr algn="ctr"/>
            <a:endParaRPr lang="pt-PT" sz="2400" b="1" dirty="0" smtClean="0">
              <a:solidFill>
                <a:schemeClr val="tx2"/>
              </a:solidFill>
            </a:endParaRPr>
          </a:p>
          <a:p>
            <a:pPr algn="ctr"/>
            <a:endParaRPr lang="pt-PT" sz="2800" b="1" dirty="0">
              <a:solidFill>
                <a:schemeClr val="tx2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16764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pt-PT" u="sng" dirty="0"/>
          </a:p>
        </p:txBody>
      </p:sp>
      <p:sp>
        <p:nvSpPr>
          <p:cNvPr id="8" name="7 CuadroTexto"/>
          <p:cNvSpPr txBox="1"/>
          <p:nvPr/>
        </p:nvSpPr>
        <p:spPr>
          <a:xfrm>
            <a:off x="714348" y="214290"/>
            <a:ext cx="807249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4. DILEMAS DE GOVERNABILIDADE EM SAÚDE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285720" y="2285992"/>
            <a:ext cx="857256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PT" sz="2400" dirty="0" smtClean="0"/>
          </a:p>
          <a:p>
            <a:pPr algn="just"/>
            <a:r>
              <a:rPr lang="pt-PT" sz="2400" dirty="0" smtClean="0"/>
              <a:t>De acordo com a Teoria da Democracia, a prestação de contas e a representação democrática dependem da ameaça eleitoral dos votantes para o governo:</a:t>
            </a:r>
          </a:p>
          <a:p>
            <a:pPr algn="just"/>
            <a:endParaRPr lang="pt-PT" sz="2400" dirty="0" smtClean="0"/>
          </a:p>
          <a:p>
            <a:pPr algn="just">
              <a:buFontTx/>
              <a:buChar char="-"/>
            </a:pPr>
            <a:r>
              <a:rPr lang="pt-PT" sz="2400" dirty="0" smtClean="0"/>
              <a:t>Os políticos incrementam a responsabilidade se antecipam a reacção dos votantes</a:t>
            </a:r>
          </a:p>
          <a:p>
            <a:pPr algn="just">
              <a:buFontTx/>
              <a:buChar char="-"/>
            </a:pPr>
            <a:r>
              <a:rPr lang="pt-PT" sz="2400" dirty="0" smtClean="0"/>
              <a:t>No entanto, os políticos perdem o poder devido a CONSPIRAÇÕES POLÍTICAS e não por decisões dos votantes.</a:t>
            </a:r>
          </a:p>
          <a:p>
            <a:pPr algn="just"/>
            <a:endParaRPr lang="pt-PT" sz="2400" dirty="0" smtClean="0"/>
          </a:p>
          <a:p>
            <a:pPr algn="just"/>
            <a:r>
              <a:rPr lang="pt-PT" sz="2400" dirty="0" smtClean="0"/>
              <a:t>Como interpretar isto?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14282" y="1071546"/>
            <a:ext cx="864399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pt-PT" sz="2800" b="1" dirty="0" smtClean="0">
              <a:solidFill>
                <a:schemeClr val="tx2"/>
              </a:solidFill>
            </a:endParaRPr>
          </a:p>
          <a:p>
            <a:pPr algn="ctr"/>
            <a:r>
              <a:rPr lang="pt-PT" sz="2800" b="1" dirty="0" smtClean="0">
                <a:solidFill>
                  <a:schemeClr val="tx2"/>
                </a:solidFill>
              </a:rPr>
              <a:t>Políticos - Votantes - Informação</a:t>
            </a:r>
          </a:p>
          <a:p>
            <a:pPr algn="ctr"/>
            <a:r>
              <a:rPr lang="pt-PT" sz="2800" b="1" dirty="0" smtClean="0">
                <a:solidFill>
                  <a:schemeClr val="tx2"/>
                </a:solidFill>
              </a:rPr>
              <a:t>Controlo prospectivo do Governo:</a:t>
            </a:r>
          </a:p>
          <a:p>
            <a:pPr algn="ctr"/>
            <a:endParaRPr lang="pt-PT" sz="2400" b="1" dirty="0" smtClean="0">
              <a:solidFill>
                <a:schemeClr val="tx2"/>
              </a:solidFill>
            </a:endParaRPr>
          </a:p>
          <a:p>
            <a:pPr algn="ctr"/>
            <a:endParaRPr lang="pt-PT" sz="2800" b="1" dirty="0">
              <a:solidFill>
                <a:schemeClr val="tx2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16764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pt-PT" u="sng" dirty="0"/>
          </a:p>
        </p:txBody>
      </p:sp>
      <p:sp>
        <p:nvSpPr>
          <p:cNvPr id="8" name="7 CuadroTexto"/>
          <p:cNvSpPr txBox="1"/>
          <p:nvPr/>
        </p:nvSpPr>
        <p:spPr>
          <a:xfrm>
            <a:off x="714348" y="214290"/>
            <a:ext cx="807249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4. DILEMAS DE GOVERNABILIDADE EM SAÚDE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285720" y="2285992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AutoNum type="arabicParenR"/>
            </a:pPr>
            <a:r>
              <a:rPr lang="pt-PT" sz="2400" dirty="0" smtClean="0"/>
              <a:t>Uma interpretação: os políticos de um partido antecipam o julgamento dos votantes quando substituem ao seu líder.</a:t>
            </a:r>
          </a:p>
          <a:p>
            <a:pPr marL="457200" indent="-457200" algn="just">
              <a:buAutoNum type="arabicParenR"/>
            </a:pPr>
            <a:r>
              <a:rPr lang="pt-PT" sz="2400" dirty="0" smtClean="0"/>
              <a:t>O desejo de não ver-se relacionado com o fracasso económico / social motiva os partidos a retirar o apoio aos governos no poder.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14282" y="1071546"/>
            <a:ext cx="864399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pt-PT" sz="2800" b="1" dirty="0" smtClean="0">
              <a:solidFill>
                <a:schemeClr val="tx2"/>
              </a:solidFill>
            </a:endParaRPr>
          </a:p>
          <a:p>
            <a:pPr algn="ctr"/>
            <a:r>
              <a:rPr lang="pt-PT" sz="2800" b="1" dirty="0" smtClean="0">
                <a:solidFill>
                  <a:schemeClr val="tx2"/>
                </a:solidFill>
              </a:rPr>
              <a:t>Políticos - Votantes – Antecipação </a:t>
            </a:r>
          </a:p>
          <a:p>
            <a:pPr algn="ctr"/>
            <a:r>
              <a:rPr lang="pt-PT" sz="2800" b="1" dirty="0" smtClean="0">
                <a:solidFill>
                  <a:schemeClr val="tx2"/>
                </a:solidFill>
              </a:rPr>
              <a:t>Controlo prospectivo do Governo:</a:t>
            </a:r>
          </a:p>
          <a:p>
            <a:pPr algn="ctr"/>
            <a:endParaRPr lang="pt-PT" sz="2400" b="1" dirty="0" smtClean="0">
              <a:solidFill>
                <a:schemeClr val="tx2"/>
              </a:solidFill>
            </a:endParaRPr>
          </a:p>
          <a:p>
            <a:pPr algn="ctr"/>
            <a:endParaRPr lang="pt-PT" sz="2800" b="1" dirty="0">
              <a:solidFill>
                <a:schemeClr val="tx2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16764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pt-PT" u="sng" dirty="0"/>
          </a:p>
        </p:txBody>
      </p:sp>
      <p:sp>
        <p:nvSpPr>
          <p:cNvPr id="8" name="7 CuadroTexto"/>
          <p:cNvSpPr txBox="1"/>
          <p:nvPr/>
        </p:nvSpPr>
        <p:spPr>
          <a:xfrm>
            <a:off x="714348" y="214290"/>
            <a:ext cx="807249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4. DILEMAS DE GOVERNABILIDADE EM SAÚDE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285720" y="2285992"/>
            <a:ext cx="85725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AutoNum type="arabicParenR"/>
            </a:pPr>
            <a:r>
              <a:rPr lang="pt-PT" sz="2400" dirty="0" smtClean="0"/>
              <a:t>Quando a economia cresce, diminui o risco de que os </a:t>
            </a:r>
            <a:r>
              <a:rPr lang="pt-PT" sz="2400" dirty="0" err="1" smtClean="0"/>
              <a:t>PMinistros</a:t>
            </a:r>
            <a:r>
              <a:rPr lang="pt-PT" sz="2400" dirty="0" smtClean="0"/>
              <a:t> sejam castigados eleitoralmente. Pelo contrário, aumenta o risco de que triunfem as conspirações contra eles.</a:t>
            </a:r>
          </a:p>
          <a:p>
            <a:pPr marL="457200" indent="-457200" algn="just"/>
            <a:r>
              <a:rPr lang="pt-PT" sz="2400" dirty="0" smtClean="0"/>
              <a:t>	Ex: Os votantes percebem que o bem-estar aumenta e recompensam  ao político no poder.</a:t>
            </a:r>
          </a:p>
          <a:p>
            <a:pPr marL="457200" indent="-457200" algn="just">
              <a:buAutoNum type="arabicParenR"/>
            </a:pPr>
            <a:r>
              <a:rPr lang="pt-PT" sz="2400" dirty="0" smtClean="0"/>
              <a:t>Pelo contrario, os políticos preferem substituir aos seus PM quando as condições são boas . O crescimento económico estimula a ansiedade pelo poder porque calculam que terão probabilidades de ganhar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500002" y="714356"/>
            <a:ext cx="864399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pt-PT" sz="2800" b="1" dirty="0" smtClean="0">
              <a:solidFill>
                <a:schemeClr val="tx2"/>
              </a:solidFill>
            </a:endParaRPr>
          </a:p>
          <a:p>
            <a:pPr algn="ctr"/>
            <a:r>
              <a:rPr lang="pt-PT" sz="2800" b="1" dirty="0" smtClean="0">
                <a:solidFill>
                  <a:schemeClr val="tx2"/>
                </a:solidFill>
              </a:rPr>
              <a:t>Políticos - Votantes – Antecipação Eleitoral </a:t>
            </a:r>
          </a:p>
          <a:p>
            <a:pPr algn="ctr"/>
            <a:r>
              <a:rPr lang="pt-PT" sz="2800" b="1" dirty="0" smtClean="0">
                <a:solidFill>
                  <a:schemeClr val="tx2"/>
                </a:solidFill>
              </a:rPr>
              <a:t>Controlo prospectivo do Governo:</a:t>
            </a:r>
          </a:p>
          <a:p>
            <a:pPr algn="ctr"/>
            <a:endParaRPr lang="pt-PT" sz="2400" b="1" dirty="0" smtClean="0">
              <a:solidFill>
                <a:schemeClr val="tx2"/>
              </a:solidFill>
            </a:endParaRPr>
          </a:p>
          <a:p>
            <a:pPr algn="ctr"/>
            <a:endParaRPr lang="pt-PT" sz="2800" b="1" dirty="0">
              <a:solidFill>
                <a:schemeClr val="tx2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16764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pt-PT" u="sng" dirty="0"/>
          </a:p>
        </p:txBody>
      </p:sp>
      <p:sp>
        <p:nvSpPr>
          <p:cNvPr id="8" name="7 CuadroTexto"/>
          <p:cNvSpPr txBox="1"/>
          <p:nvPr/>
        </p:nvSpPr>
        <p:spPr>
          <a:xfrm>
            <a:off x="714348" y="214290"/>
            <a:ext cx="807249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4. DILEMAS DE GOVERNABILIDADE EM SAÚDE</a:t>
            </a:r>
            <a:r>
              <a:rPr lang="es-ES" dirty="0" smtClean="0"/>
              <a:t> </a:t>
            </a:r>
            <a:endParaRPr lang="es-ES" dirty="0"/>
          </a:p>
        </p:txBody>
      </p:sp>
      <p:graphicFrame>
        <p:nvGraphicFramePr>
          <p:cNvPr id="7" name="6 Diagrama"/>
          <p:cNvGraphicFramePr/>
          <p:nvPr/>
        </p:nvGraphicFramePr>
        <p:xfrm>
          <a:off x="1500166" y="18573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pt-BR" b="1" dirty="0" smtClean="0">
                <a:solidFill>
                  <a:schemeClr val="accent1"/>
                </a:solidFill>
              </a:rPr>
              <a:t>Identificação dos Problemas</a:t>
            </a:r>
            <a:r>
              <a:rPr lang="pt-BR" dirty="0" smtClean="0">
                <a:solidFill>
                  <a:schemeClr val="accent1"/>
                </a:solidFill>
              </a:rPr>
              <a:t> - encontrar os interesses públicos e as questões relacionadas;</a:t>
            </a:r>
          </a:p>
          <a:p>
            <a:r>
              <a:rPr lang="pt-BR" b="1" dirty="0" smtClean="0">
                <a:solidFill>
                  <a:schemeClr val="accent1"/>
                </a:solidFill>
              </a:rPr>
              <a:t>Critérios de Seleção</a:t>
            </a:r>
            <a:r>
              <a:rPr lang="pt-BR" dirty="0" smtClean="0">
                <a:solidFill>
                  <a:schemeClr val="accent1"/>
                </a:solidFill>
              </a:rPr>
              <a:t> - determinar quais os critérios para avaliar a organização;</a:t>
            </a:r>
          </a:p>
          <a:p>
            <a:r>
              <a:rPr lang="pt-BR" b="1" dirty="0" smtClean="0">
                <a:solidFill>
                  <a:schemeClr val="accent1"/>
                </a:solidFill>
              </a:rPr>
              <a:t>Sistema de Avaliação</a:t>
            </a:r>
            <a:r>
              <a:rPr lang="pt-BR" dirty="0" smtClean="0">
                <a:solidFill>
                  <a:schemeClr val="accent1"/>
                </a:solidFill>
              </a:rPr>
              <a:t> - análise dos limites, feedback e dinâmicas de poder;</a:t>
            </a:r>
          </a:p>
          <a:p>
            <a:r>
              <a:rPr lang="pt-BR" b="1" dirty="0" smtClean="0">
                <a:solidFill>
                  <a:schemeClr val="accent1"/>
                </a:solidFill>
              </a:rPr>
              <a:t>Estratégias e Táticas</a:t>
            </a:r>
            <a:r>
              <a:rPr lang="pt-BR" dirty="0" smtClean="0">
                <a:solidFill>
                  <a:schemeClr val="accent1"/>
                </a:solidFill>
              </a:rPr>
              <a:t> - Análise de Decisão e mecanismos na prestação;</a:t>
            </a:r>
          </a:p>
          <a:p>
            <a:r>
              <a:rPr lang="pt-BR" b="1" dirty="0" smtClean="0">
                <a:solidFill>
                  <a:schemeClr val="accent1"/>
                </a:solidFill>
              </a:rPr>
              <a:t>Avaliação de Viabilidade</a:t>
            </a:r>
            <a:r>
              <a:rPr lang="pt-BR" dirty="0" smtClean="0">
                <a:solidFill>
                  <a:schemeClr val="accent1"/>
                </a:solidFill>
              </a:rPr>
              <a:t> - Formulação e Análise da Implementação;</a:t>
            </a:r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FDD1-6FC1-4B59-BFB6-792A615D9E03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Maria Asensio - Instituto Nacional de Administração</a:t>
            </a:r>
            <a:endParaRPr lang="en-US"/>
          </a:p>
        </p:txBody>
      </p:sp>
      <p:sp>
        <p:nvSpPr>
          <p:cNvPr id="8" name="7 CuadroTexto"/>
          <p:cNvSpPr txBox="1"/>
          <p:nvPr/>
        </p:nvSpPr>
        <p:spPr>
          <a:xfrm>
            <a:off x="785786" y="428604"/>
            <a:ext cx="7786742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4. OS DILEMAS DE GOVERNABILIDADE EM SAÚDE 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785786" y="928670"/>
            <a:ext cx="7929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b="1" dirty="0" smtClean="0"/>
              <a:t>“ Sem um controlo do SNS sobre o que fazer e como fazer, não é possível ao SNS responder aos cidadãos pela qualidade, eficácia e em certos casos até pela integridade desses cuidados” ACC, 2008, 43)</a:t>
            </a:r>
            <a:endParaRPr lang="pt-PT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pt-BR" sz="1800" b="1" dirty="0" smtClean="0"/>
              <a:t>A seleção dos critérios depende do interesse público. </a:t>
            </a:r>
            <a:br>
              <a:rPr lang="pt-BR" sz="1800" b="1" dirty="0" smtClean="0"/>
            </a:br>
            <a:r>
              <a:rPr lang="pt-BR" sz="1800" b="1" dirty="0" smtClean="0"/>
              <a:t>Quase todo o “palavreado” pode ser reduzido para os valores da liberdade, igualdade e fraternidade. O  político, portanto, tentar construir fórmulas para medir a liberdade, igualdade e fraternidade, em termos de inputs, atividades e resultados.</a:t>
            </a:r>
            <a:r>
              <a:rPr lang="pt-BR" sz="1800" dirty="0" smtClean="0"/>
              <a:t/>
            </a:r>
            <a:br>
              <a:rPr lang="pt-BR" sz="1800" dirty="0" smtClean="0"/>
            </a:br>
            <a:endParaRPr lang="es-ES" sz="1800" b="1" dirty="0">
              <a:solidFill>
                <a:schemeClr val="tx2"/>
              </a:solidFill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FDD1-6FC1-4B59-BFB6-792A615D9E03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Maria Asensio - Instituto Nacional de Administração</a:t>
            </a:r>
            <a:endParaRPr lang="en-US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00034" y="1643050"/>
          <a:ext cx="8358246" cy="4429156"/>
        </p:xfrm>
        <a:graphic>
          <a:graphicData uri="http://schemas.openxmlformats.org/presentationml/2006/ole">
            <p:oleObj spid="_x0000_s1027" name="Documento" r:id="rId3" imgW="5502212" imgH="413656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5054617"/>
          </a:xfrm>
        </p:spPr>
        <p:txBody>
          <a:bodyPr>
            <a:normAutofit/>
          </a:bodyPr>
          <a:lstStyle/>
          <a:p>
            <a:pPr>
              <a:buNone/>
            </a:pPr>
            <a:endParaRPr lang="pt-PT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pt-PT" b="1" dirty="0" smtClean="0">
                <a:solidFill>
                  <a:schemeClr val="accent1"/>
                </a:solidFill>
              </a:rPr>
              <a:t>	Como conseguir manter o actual modelo do SNS</a:t>
            </a:r>
            <a:r>
              <a:rPr lang="pt-PT" dirty="0" smtClean="0">
                <a:solidFill>
                  <a:schemeClr val="accent1"/>
                </a:solidFill>
              </a:rPr>
              <a:t>, crescentemente dispendioso, para responder a necessidades crescentes e promover a equidade vertical para atenuar efeitos de desigualdades sociais?</a:t>
            </a:r>
            <a:endParaRPr lang="pt-PT" dirty="0">
              <a:solidFill>
                <a:schemeClr val="accent1"/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FDD1-6FC1-4B59-BFB6-792A615D9E03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Maria Asensio - Instituto Nacional de Administração</a:t>
            </a:r>
            <a:endParaRPr lang="en-US"/>
          </a:p>
        </p:txBody>
      </p:sp>
      <p:sp>
        <p:nvSpPr>
          <p:cNvPr id="6" name="5 CuadroTexto"/>
          <p:cNvSpPr txBox="1"/>
          <p:nvPr/>
        </p:nvSpPr>
        <p:spPr>
          <a:xfrm>
            <a:off x="857224" y="500042"/>
            <a:ext cx="7786742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pt-PT" b="1" dirty="0" smtClean="0">
                <a:solidFill>
                  <a:schemeClr val="bg1"/>
                </a:solidFill>
              </a:rPr>
              <a:t>4. Dilemas na Governação em Saúde</a:t>
            </a:r>
            <a:endParaRPr lang="pt-PT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solidFill>
            <a:schemeClr val="tx2"/>
          </a:solidFill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5. CONCLUSÕES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PT" dirty="0" smtClean="0"/>
              <a:t>As instituições exercem um efeito oposto sobre os cidadãos/votantes e sobre os políticos.</a:t>
            </a:r>
          </a:p>
          <a:p>
            <a:pPr algn="just"/>
            <a:r>
              <a:rPr lang="pt-PT" dirty="0" smtClean="0"/>
              <a:t>As condições institucionais dividem o mundo da política em dois campos opostos: o dos prémios e o dos castigos pelos votantes e o das manobras dos políticos.</a:t>
            </a:r>
          </a:p>
          <a:p>
            <a:pPr>
              <a:buNone/>
            </a:pPr>
            <a:endParaRPr lang="pt-PT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FDD1-6FC1-4B59-BFB6-792A615D9E03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Maria Asensio - Instituto Nacional de Administração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/>
          </p:cNvSpPr>
          <p:nvPr>
            <p:ph type="title" idx="4294967295"/>
          </p:nvPr>
        </p:nvSpPr>
        <p:spPr>
          <a:xfrm>
            <a:off x="428596" y="1428736"/>
            <a:ext cx="8229600" cy="906481"/>
          </a:xfrm>
        </p:spPr>
        <p:txBody>
          <a:bodyPr>
            <a:normAutofit fontScale="90000"/>
          </a:bodyPr>
          <a:lstStyle/>
          <a:p>
            <a:r>
              <a:rPr lang="pt-PT" sz="2800" b="1" dirty="0" smtClean="0">
                <a:solidFill>
                  <a:schemeClr val="tx2"/>
                </a:solidFill>
              </a:rPr>
              <a:t>Que intervenções do Estado afectam directamente o bem-estar e a qualidade de vida dos cidadãos?</a:t>
            </a:r>
          </a:p>
        </p:txBody>
      </p:sp>
      <p:sp>
        <p:nvSpPr>
          <p:cNvPr id="254979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endParaRPr lang="pt-PT" dirty="0" smtClean="0"/>
          </a:p>
          <a:p>
            <a:r>
              <a:rPr lang="pt-PT" dirty="0" smtClean="0">
                <a:solidFill>
                  <a:schemeClr val="tx2"/>
                </a:solidFill>
              </a:rPr>
              <a:t>1. Transferências públicas</a:t>
            </a:r>
          </a:p>
          <a:p>
            <a:r>
              <a:rPr lang="pt-PT" dirty="0" smtClean="0">
                <a:solidFill>
                  <a:schemeClr val="tx2"/>
                </a:solidFill>
              </a:rPr>
              <a:t>2. A prestação de bens e serviços públicos</a:t>
            </a:r>
          </a:p>
          <a:p>
            <a:r>
              <a:rPr lang="pt-PT" dirty="0" smtClean="0">
                <a:solidFill>
                  <a:schemeClr val="tx2"/>
                </a:solidFill>
              </a:rPr>
              <a:t>3. As normas de protecção </a:t>
            </a:r>
          </a:p>
          <a:p>
            <a:r>
              <a:rPr lang="pt-PT" dirty="0" smtClean="0">
                <a:solidFill>
                  <a:schemeClr val="tx2"/>
                </a:solidFill>
              </a:rPr>
              <a:t>4. As políticas orientadas para produzir emprego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85720" y="428604"/>
            <a:ext cx="8501122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2. AS POLÍTICAS PÚBLICAS</a:t>
            </a:r>
            <a:endParaRPr lang="es-E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772400" cy="1470025"/>
          </a:xfrm>
        </p:spPr>
        <p:txBody>
          <a:bodyPr/>
          <a:lstStyle/>
          <a:p>
            <a:r>
              <a:rPr lang="pt-PT" dirty="0" smtClean="0"/>
              <a:t>Referências Bibliográficas</a:t>
            </a:r>
            <a:endParaRPr lang="pt-PT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42910" y="1643050"/>
            <a:ext cx="8072494" cy="3995750"/>
          </a:xfrm>
        </p:spPr>
        <p:txBody>
          <a:bodyPr/>
          <a:lstStyle/>
          <a:p>
            <a:pPr algn="just"/>
            <a:r>
              <a:rPr lang="pt-PT" dirty="0" smtClean="0"/>
              <a:t>António Correia de Campos. 2008. Reformas da Saúde. O Fio Condutor. Coimbra: </a:t>
            </a:r>
            <a:r>
              <a:rPr lang="pt-PT" dirty="0" err="1" smtClean="0"/>
              <a:t>Ed.</a:t>
            </a:r>
            <a:r>
              <a:rPr lang="pt-PT" dirty="0" smtClean="0"/>
              <a:t> Almedina.</a:t>
            </a:r>
          </a:p>
          <a:p>
            <a:pPr algn="just"/>
            <a:r>
              <a:rPr lang="pt-PT" dirty="0" smtClean="0"/>
              <a:t>José Maria </a:t>
            </a:r>
            <a:r>
              <a:rPr lang="pt-PT" dirty="0" err="1" smtClean="0"/>
              <a:t>Maravall</a:t>
            </a:r>
            <a:r>
              <a:rPr lang="pt-PT" dirty="0" smtClean="0"/>
              <a:t>. 2008. </a:t>
            </a:r>
            <a:r>
              <a:rPr lang="pt-PT" dirty="0" err="1" smtClean="0"/>
              <a:t>La</a:t>
            </a:r>
            <a:r>
              <a:rPr lang="pt-PT" dirty="0" smtClean="0"/>
              <a:t> </a:t>
            </a:r>
            <a:r>
              <a:rPr lang="pt-PT" dirty="0" err="1" smtClean="0"/>
              <a:t>Confrontación</a:t>
            </a:r>
            <a:r>
              <a:rPr lang="pt-PT" dirty="0" smtClean="0"/>
              <a:t> Política. Madrid: </a:t>
            </a:r>
            <a:r>
              <a:rPr lang="pt-PT" dirty="0" err="1" smtClean="0"/>
              <a:t>Ed.</a:t>
            </a:r>
            <a:r>
              <a:rPr lang="pt-PT" dirty="0" smtClean="0"/>
              <a:t> </a:t>
            </a:r>
            <a:r>
              <a:rPr lang="pt-PT" dirty="0" err="1" smtClean="0"/>
              <a:t>Taurus</a:t>
            </a:r>
            <a:r>
              <a:rPr lang="pt-PT" dirty="0" smtClean="0"/>
              <a:t>.</a:t>
            </a:r>
            <a:endParaRPr lang="pt-PT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33B8-0FBB-4C2B-A7E4-0156F24E0034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Maria Asensio - Instituto Nacional de Administração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/>
          </p:cNvSpPr>
          <p:nvPr>
            <p:ph type="title" idx="4294967295"/>
          </p:nvPr>
        </p:nvSpPr>
        <p:spPr>
          <a:xfrm>
            <a:off x="428596" y="1071546"/>
            <a:ext cx="8229600" cy="725488"/>
          </a:xfrm>
        </p:spPr>
        <p:txBody>
          <a:bodyPr>
            <a:normAutofit fontScale="90000"/>
          </a:bodyPr>
          <a:lstStyle/>
          <a:p>
            <a:r>
              <a:rPr lang="pt-PT" sz="2800" b="1" dirty="0" smtClean="0"/>
              <a:t/>
            </a:r>
            <a:br>
              <a:rPr lang="pt-PT" sz="2800" b="1" dirty="0" smtClean="0"/>
            </a:br>
            <a:r>
              <a:rPr lang="pt-PT" sz="3600" b="1" dirty="0" smtClean="0">
                <a:solidFill>
                  <a:schemeClr val="tx2"/>
                </a:solidFill>
              </a:rPr>
              <a:t>Que atributos devem ter os serviços públicos?</a:t>
            </a:r>
            <a:br>
              <a:rPr lang="pt-PT" sz="3600" b="1" dirty="0" smtClean="0">
                <a:solidFill>
                  <a:schemeClr val="tx2"/>
                </a:solidFill>
              </a:rPr>
            </a:br>
            <a:endParaRPr lang="pt-PT" sz="3600" b="1" dirty="0" smtClean="0">
              <a:solidFill>
                <a:schemeClr val="tx2"/>
              </a:solidFill>
            </a:endParaRPr>
          </a:p>
        </p:txBody>
      </p:sp>
      <p:sp>
        <p:nvSpPr>
          <p:cNvPr id="258051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557338"/>
            <a:ext cx="8229600" cy="456882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pt-PT" dirty="0" smtClean="0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</a:pPr>
            <a:r>
              <a:rPr lang="pt-PT" dirty="0" smtClean="0">
                <a:solidFill>
                  <a:schemeClr val="accent1"/>
                </a:solidFill>
              </a:rPr>
              <a:t>1. Serviços universais e diferenciados</a:t>
            </a:r>
          </a:p>
          <a:p>
            <a:pPr>
              <a:lnSpc>
                <a:spcPct val="90000"/>
              </a:lnSpc>
            </a:pPr>
            <a:r>
              <a:rPr lang="pt-PT" dirty="0" smtClean="0">
                <a:solidFill>
                  <a:schemeClr val="accent1"/>
                </a:solidFill>
              </a:rPr>
              <a:t>2. Diferenciar a governabilidade da gestão</a:t>
            </a:r>
          </a:p>
          <a:p>
            <a:pPr>
              <a:lnSpc>
                <a:spcPct val="90000"/>
              </a:lnSpc>
            </a:pPr>
            <a:r>
              <a:rPr lang="pt-PT" dirty="0" smtClean="0">
                <a:solidFill>
                  <a:schemeClr val="accent1"/>
                </a:solidFill>
              </a:rPr>
              <a:t>3. Dotadas de recursos suficientes e orientadas para ganhos de eficiência </a:t>
            </a:r>
          </a:p>
          <a:p>
            <a:pPr>
              <a:lnSpc>
                <a:spcPct val="90000"/>
              </a:lnSpc>
            </a:pPr>
            <a:r>
              <a:rPr lang="pt-PT" dirty="0" smtClean="0">
                <a:solidFill>
                  <a:schemeClr val="accent1"/>
                </a:solidFill>
              </a:rPr>
              <a:t>4. Respeitadores do ordenamento e da distribuição de competências</a:t>
            </a:r>
          </a:p>
          <a:p>
            <a:pPr>
              <a:lnSpc>
                <a:spcPct val="90000"/>
              </a:lnSpc>
            </a:pPr>
            <a:r>
              <a:rPr lang="pt-PT" dirty="0" smtClean="0">
                <a:solidFill>
                  <a:schemeClr val="accent1"/>
                </a:solidFill>
              </a:rPr>
              <a:t>5. Geridos com a participação social, transparência e prestação de contas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28596" y="357166"/>
            <a:ext cx="821537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2. AS POLÍTICAS PÚBLICAS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FDD1-6FC1-4B59-BFB6-792A615D9E03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Maria Asensio - Instituto Nacional de Administração</a:t>
            </a:r>
            <a:endParaRPr lang="en-US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85720" y="456273"/>
          <a:ext cx="8572560" cy="61073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4770"/>
                <a:gridCol w="6797790"/>
              </a:tblGrid>
              <a:tr h="620993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MODELO</a:t>
                      </a:r>
                      <a:r>
                        <a:rPr lang="es-ES" baseline="0" dirty="0" smtClean="0"/>
                        <a:t> DE SISTEMAS</a:t>
                      </a:r>
                      <a:endParaRPr lang="es-ES" dirty="0"/>
                    </a:p>
                  </a:txBody>
                  <a:tcPr/>
                </a:tc>
              </a:tr>
              <a:tr h="90710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Inputs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b="1" dirty="0" smtClean="0"/>
                        <a:t>Any rules, regulations, directives, manuals, or operating procedures, including costs, budgets, equipment purchases, number of authorized and allocated personnel</a:t>
                      </a:r>
                      <a:endParaRPr lang="es-ES" dirty="0"/>
                    </a:p>
                  </a:txBody>
                  <a:tcPr/>
                </a:tc>
              </a:tr>
              <a:tr h="90710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Activities</a:t>
                      </a:r>
                      <a:endParaRPr lang="es-E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Anything that is done with the inputs (resources) such as number of cases processed, kinds of services provided, staffing patterns, use of human and capital resources </a:t>
                      </a:r>
                      <a:r>
                        <a:rPr lang="en-US" sz="1800" dirty="0" smtClean="0"/>
                        <a:t> </a:t>
                      </a:r>
                      <a:endParaRPr lang="es-E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90710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Events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 Things that happen shortly before, after, or during the implementation process such as Supreme Court decisions, changes in legislation, economic/political changes, natural disasters, etc.</a:t>
                      </a:r>
                      <a:endParaRPr lang="es-ES" dirty="0" smtClean="0"/>
                    </a:p>
                  </a:txBody>
                  <a:tcPr/>
                </a:tc>
              </a:tr>
              <a:tr h="90710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Results</a:t>
                      </a:r>
                      <a:endParaRPr lang="es-E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Specific consequences of activities or products produced, such as number of cases closed or cleared, productive work completed, or completed services provided</a:t>
                      </a:r>
                      <a:r>
                        <a:rPr lang="en-US" dirty="0" smtClean="0"/>
                        <a:t> </a:t>
                      </a:r>
                      <a:endParaRPr lang="es-ES" dirty="0" smtClean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90710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Outcomes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General consequences or accomplishments in terms of goals related to social betterment such as crime rate declines, fear of crime reductions, deterrence, rehabilitation, etc.</a:t>
                      </a:r>
                      <a:endParaRPr lang="es-ES" dirty="0"/>
                    </a:p>
                  </a:txBody>
                  <a:tcPr/>
                </a:tc>
              </a:tr>
              <a:tr h="90710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Feedback </a:t>
                      </a:r>
                      <a:endParaRPr lang="es-E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 Any recycling or loop of information back into operations or inputs, such as consumer satisfaction surveys, expansion or restriction due to demand, profitability, etc.   </a:t>
                      </a:r>
                      <a:endParaRPr lang="es-E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Check-list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	MISSION </a:t>
            </a:r>
            <a:r>
              <a:rPr lang="en-US" b="1" dirty="0" smtClean="0"/>
              <a:t>- MISSÃO</a:t>
            </a:r>
            <a:br>
              <a:rPr lang="en-US" b="1" dirty="0" smtClean="0"/>
            </a:br>
            <a:r>
              <a:rPr lang="en-US" b="1" dirty="0" smtClean="0"/>
              <a:t>|</a:t>
            </a:r>
            <a:br>
              <a:rPr lang="en-US" b="1" dirty="0" smtClean="0"/>
            </a:br>
            <a:r>
              <a:rPr lang="en-US" b="1" dirty="0" smtClean="0"/>
              <a:t>GOALS - METAS</a:t>
            </a:r>
            <a:br>
              <a:rPr lang="en-US" b="1" dirty="0" smtClean="0"/>
            </a:br>
            <a:r>
              <a:rPr lang="en-US" b="1" dirty="0" smtClean="0"/>
              <a:t>|</a:t>
            </a:r>
            <a:br>
              <a:rPr lang="en-US" b="1" dirty="0" smtClean="0"/>
            </a:br>
            <a:r>
              <a:rPr lang="en-US" b="1" dirty="0" smtClean="0"/>
              <a:t>OBJECTIVES - OBJECTIVOS</a:t>
            </a:r>
            <a:br>
              <a:rPr lang="en-US" b="1" dirty="0" smtClean="0"/>
            </a:br>
            <a:r>
              <a:rPr lang="en-US" b="1" dirty="0" smtClean="0"/>
              <a:t>|</a:t>
            </a:r>
            <a:br>
              <a:rPr lang="en-US" b="1" dirty="0" smtClean="0"/>
            </a:br>
            <a:r>
              <a:rPr lang="en-US" b="1" dirty="0" smtClean="0"/>
              <a:t>BEHAVIOR - COMPORTAMENTO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FDD1-6FC1-4B59-BFB6-792A615D9E03}" type="datetime4">
              <a:rPr lang="pt-PT" smtClean="0"/>
              <a:pPr/>
              <a:t>21 de Maio de 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Maria Asensio - Instituto Nacional de Administração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28600" y="1571612"/>
            <a:ext cx="8610600" cy="498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pt-PT" sz="2800" dirty="0"/>
              <a:t>	</a:t>
            </a:r>
            <a:r>
              <a:rPr lang="pt-PT" sz="2800" dirty="0">
                <a:solidFill>
                  <a:schemeClr val="accent1"/>
                </a:solidFill>
              </a:rPr>
              <a:t>“Poderias dizer-me, por favor, que caminho devo seguir para sair de aqui? Perguntou a Alicia ao Gato de </a:t>
            </a:r>
            <a:r>
              <a:rPr lang="pt-PT" sz="2800" dirty="0" err="1">
                <a:solidFill>
                  <a:schemeClr val="accent1"/>
                </a:solidFill>
              </a:rPr>
              <a:t>Cheshire</a:t>
            </a:r>
            <a:r>
              <a:rPr lang="pt-PT" sz="2800" dirty="0">
                <a:solidFill>
                  <a:schemeClr val="accent1"/>
                </a:solidFill>
              </a:rPr>
              <a:t>”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pt-PT" sz="2800" b="1" dirty="0">
                <a:solidFill>
                  <a:schemeClr val="accent1"/>
                </a:solidFill>
              </a:rPr>
              <a:t>	“Isto depende em grande parte do lugar onde queiras chegar” --disse o  Gato.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PT" sz="2800" b="1" dirty="0">
                <a:solidFill>
                  <a:schemeClr val="accent1"/>
                </a:solidFill>
              </a:rPr>
              <a:t>“No me importa muito o lugar”... disse a Alicia.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PT" sz="2800" b="1" dirty="0">
                <a:solidFill>
                  <a:schemeClr val="accent1"/>
                </a:solidFill>
              </a:rPr>
              <a:t>“Então também não importa muito o caminho que tomes” --disse o Gato.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PT" sz="2800" b="1" dirty="0">
                <a:solidFill>
                  <a:schemeClr val="accent1"/>
                </a:solidFill>
              </a:rPr>
              <a:t>... sempre que chegue a alguma parte </a:t>
            </a:r>
            <a:r>
              <a:rPr lang="pt-PT" sz="2800" b="1" dirty="0" smtClean="0">
                <a:solidFill>
                  <a:schemeClr val="accent1"/>
                </a:solidFill>
              </a:rPr>
              <a:t>– acrescentou </a:t>
            </a:r>
            <a:r>
              <a:rPr lang="pt-PT" sz="2800" b="1" dirty="0">
                <a:solidFill>
                  <a:schemeClr val="accent1"/>
                </a:solidFill>
              </a:rPr>
              <a:t>a Alicia como explicação.”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PT" sz="2800" dirty="0">
                <a:solidFill>
                  <a:schemeClr val="accent1"/>
                </a:solidFill>
              </a:rPr>
              <a:t>“Oh, sempre chegarás a alguma parte” </a:t>
            </a:r>
            <a:r>
              <a:rPr lang="pt-PT" sz="2800" dirty="0" smtClean="0">
                <a:solidFill>
                  <a:schemeClr val="accent1"/>
                </a:solidFill>
              </a:rPr>
              <a:t>-</a:t>
            </a:r>
            <a:r>
              <a:rPr lang="pt-PT" sz="2800" dirty="0">
                <a:solidFill>
                  <a:schemeClr val="accent1"/>
                </a:solidFill>
              </a:rPr>
              <a:t>assegurou o </a:t>
            </a:r>
            <a:r>
              <a:rPr lang="pt-PT" sz="2800" dirty="0" err="1" smtClean="0">
                <a:solidFill>
                  <a:schemeClr val="accent1"/>
                </a:solidFill>
              </a:rPr>
              <a:t>Gato-</a:t>
            </a:r>
            <a:r>
              <a:rPr lang="pt-PT" sz="2800" dirty="0" smtClean="0">
                <a:solidFill>
                  <a:schemeClr val="accent1"/>
                </a:solidFill>
              </a:rPr>
              <a:t>, </a:t>
            </a:r>
            <a:r>
              <a:rPr lang="pt-PT" sz="2800" dirty="0">
                <a:solidFill>
                  <a:schemeClr val="accent1"/>
                </a:solidFill>
              </a:rPr>
              <a:t>“se caminhas o suficiente!”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AU" sz="2800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785786" y="928670"/>
            <a:ext cx="7772400" cy="700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pt-PT" sz="4800" b="1" dirty="0">
                <a:solidFill>
                  <a:schemeClr val="tx2"/>
                </a:solidFill>
              </a:rPr>
              <a:t>Estratégia: </a:t>
            </a:r>
            <a:r>
              <a:rPr lang="pt-PT" sz="4400" b="1" dirty="0">
                <a:solidFill>
                  <a:schemeClr val="tx2"/>
                </a:solidFill>
              </a:rPr>
              <a:t> Precisar o rumo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714348" y="214290"/>
            <a:ext cx="785818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2. AS POLÍTICAS PÚBLICAS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5800" y="357166"/>
            <a:ext cx="777240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pt-PT" sz="4400" b="1" dirty="0">
                <a:solidFill>
                  <a:schemeClr val="tx2"/>
                </a:solidFill>
              </a:rPr>
              <a:t>A natureza </a:t>
            </a:r>
            <a:r>
              <a:rPr lang="pt-PT" sz="4400" b="1" dirty="0" smtClean="0">
                <a:solidFill>
                  <a:schemeClr val="tx2"/>
                </a:solidFill>
              </a:rPr>
              <a:t>das medidas de reforma na Saúde</a:t>
            </a:r>
            <a:endParaRPr lang="pt-PT" sz="4400" b="1" dirty="0">
              <a:solidFill>
                <a:schemeClr val="tx2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16764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PT" sz="3200" dirty="0" smtClean="0"/>
              <a:t>As reformas são </a:t>
            </a:r>
            <a:r>
              <a:rPr lang="pt-PT" sz="3200" dirty="0"/>
              <a:t>um meio para atingir um fim ou múltiplos fins: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PT" dirty="0"/>
              <a:t>Poupar a despesa pública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PT" dirty="0"/>
              <a:t>Melhorar a qualidade dos serviços públicos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PT" dirty="0"/>
              <a:t>Tornar as acções do governo mais eficientes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PT" dirty="0"/>
              <a:t>Áreas Políticas Gerais mais eficazes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PT" sz="3200" dirty="0"/>
              <a:t>A reforma deve servir fins intermédios: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PT" dirty="0"/>
              <a:t>Reforçar o </a:t>
            </a:r>
            <a:r>
              <a:rPr lang="pt-PT" u="sng" dirty="0"/>
              <a:t>controlo dos políticos</a:t>
            </a:r>
            <a:r>
              <a:rPr lang="pt-PT" dirty="0"/>
              <a:t> sobre a burocracia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PT" u="sng" dirty="0"/>
              <a:t>Liberar os funcionários</a:t>
            </a:r>
            <a:r>
              <a:rPr lang="pt-PT" dirty="0"/>
              <a:t> dos constrangimentos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pt-PT" dirty="0"/>
              <a:t>Reforçar a </a:t>
            </a:r>
            <a:r>
              <a:rPr lang="pt-PT" u="sng" dirty="0"/>
              <a:t>responsabilidade do governo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/>
          </p:cNvSpPr>
          <p:nvPr>
            <p:ph type="title" idx="4294967295"/>
          </p:nvPr>
        </p:nvSpPr>
        <p:spPr>
          <a:xfrm>
            <a:off x="285720" y="1000108"/>
            <a:ext cx="8443914" cy="714380"/>
          </a:xfrm>
        </p:spPr>
        <p:txBody>
          <a:bodyPr>
            <a:normAutofit/>
          </a:bodyPr>
          <a:lstStyle/>
          <a:p>
            <a:r>
              <a:rPr lang="pt-PT" sz="4000" b="1" dirty="0" smtClean="0">
                <a:solidFill>
                  <a:schemeClr val="tx2"/>
                </a:solidFill>
              </a:rPr>
              <a:t>Políticas de Saúde na Tª</a:t>
            </a:r>
          </a:p>
        </p:txBody>
      </p:sp>
      <p:sp>
        <p:nvSpPr>
          <p:cNvPr id="259075" name="Rectangle 3"/>
          <p:cNvSpPr>
            <a:spLocks noGrp="1"/>
          </p:cNvSpPr>
          <p:nvPr>
            <p:ph type="body" idx="4294967295"/>
          </p:nvPr>
        </p:nvSpPr>
        <p:spPr>
          <a:xfrm>
            <a:off x="500034" y="1785926"/>
            <a:ext cx="8229600" cy="4784725"/>
          </a:xfrm>
        </p:spPr>
        <p:txBody>
          <a:bodyPr/>
          <a:lstStyle/>
          <a:p>
            <a:r>
              <a:rPr lang="pt-PT" dirty="0" smtClean="0">
                <a:solidFill>
                  <a:schemeClr val="tx2"/>
                </a:solidFill>
              </a:rPr>
              <a:t>1. Deve ser uma política de todo o Estado</a:t>
            </a:r>
          </a:p>
          <a:p>
            <a:r>
              <a:rPr lang="pt-PT" dirty="0" smtClean="0">
                <a:solidFill>
                  <a:schemeClr val="tx2"/>
                </a:solidFill>
              </a:rPr>
              <a:t>2. Aprender com as experiências de outros países</a:t>
            </a:r>
          </a:p>
          <a:p>
            <a:r>
              <a:rPr lang="pt-PT" dirty="0" smtClean="0">
                <a:solidFill>
                  <a:schemeClr val="tx2"/>
                </a:solidFill>
              </a:rPr>
              <a:t>3. Quem são os ganhadores e os perdedores com as decisões políticas</a:t>
            </a:r>
          </a:p>
          <a:p>
            <a:r>
              <a:rPr lang="pt-PT" dirty="0" smtClean="0">
                <a:solidFill>
                  <a:schemeClr val="tx2"/>
                </a:solidFill>
              </a:rPr>
              <a:t>4. Identificar bem o público-alvo</a:t>
            </a:r>
          </a:p>
          <a:p>
            <a:r>
              <a:rPr lang="pt-PT" dirty="0" smtClean="0">
                <a:solidFill>
                  <a:schemeClr val="tx2"/>
                </a:solidFill>
              </a:rPr>
              <a:t>5. Não importar reformas sem cuidadosa análise crítica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642910" y="357166"/>
            <a:ext cx="785818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2. AS POLÍTICAS PÚBLICAS</a:t>
            </a:r>
            <a:endParaRPr lang="es-E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961</TotalTime>
  <Words>2104</Words>
  <Application>Microsoft Office PowerPoint</Application>
  <PresentationFormat>Presentación en pantalla (4:3)</PresentationFormat>
  <Paragraphs>301</Paragraphs>
  <Slides>30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2" baseType="lpstr">
      <vt:lpstr>Tema do Office</vt:lpstr>
      <vt:lpstr>Documento</vt:lpstr>
      <vt:lpstr>Diapositiva 1</vt:lpstr>
      <vt:lpstr>Política da Saúde</vt:lpstr>
      <vt:lpstr>Que intervenções do Estado afectam directamente o bem-estar e a qualidade de vida dos cidadãos?</vt:lpstr>
      <vt:lpstr> Que atributos devem ter os serviços públicos? </vt:lpstr>
      <vt:lpstr>Diapositiva 5</vt:lpstr>
      <vt:lpstr>Check-list</vt:lpstr>
      <vt:lpstr>Diapositiva 7</vt:lpstr>
      <vt:lpstr>Diapositiva 8</vt:lpstr>
      <vt:lpstr>Políticas de Saúde na Tª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 </vt:lpstr>
      <vt:lpstr>A seleção dos critérios depende do interesse público.  Quase todo o “palavreado” pode ser reduzido para os valores da liberdade, igualdade e fraternidade. O  político, portanto, tentar construir fórmulas para medir a liberdade, igualdade e fraternidade, em termos de inputs, atividades e resultados. </vt:lpstr>
      <vt:lpstr>Diapositiva 28</vt:lpstr>
      <vt:lpstr>5. CONCLUSÕES</vt:lpstr>
      <vt:lpstr>Referências Bibliográficas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Windows User</cp:lastModifiedBy>
  <cp:revision>34</cp:revision>
  <dcterms:created xsi:type="dcterms:W3CDTF">2010-04-07T09:20:39Z</dcterms:created>
  <dcterms:modified xsi:type="dcterms:W3CDTF">2010-05-21T18:30:53Z</dcterms:modified>
</cp:coreProperties>
</file>